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185" r:id="rId4"/>
  </p:sldMasterIdLst>
  <p:notesMasterIdLst>
    <p:notesMasterId r:id="rId50"/>
  </p:notesMasterIdLst>
  <p:handoutMasterIdLst>
    <p:handoutMasterId r:id="rId51"/>
  </p:handoutMasterIdLst>
  <p:sldIdLst>
    <p:sldId id="277" r:id="rId5"/>
    <p:sldId id="267" r:id="rId6"/>
    <p:sldId id="268" r:id="rId7"/>
    <p:sldId id="287" r:id="rId8"/>
    <p:sldId id="317" r:id="rId9"/>
    <p:sldId id="319" r:id="rId10"/>
    <p:sldId id="318" r:id="rId11"/>
    <p:sldId id="320" r:id="rId12"/>
    <p:sldId id="323" r:id="rId13"/>
    <p:sldId id="331" r:id="rId14"/>
    <p:sldId id="324" r:id="rId15"/>
    <p:sldId id="325" r:id="rId16"/>
    <p:sldId id="326" r:id="rId17"/>
    <p:sldId id="327" r:id="rId18"/>
    <p:sldId id="329" r:id="rId19"/>
    <p:sldId id="328" r:id="rId20"/>
    <p:sldId id="290" r:id="rId21"/>
    <p:sldId id="288" r:id="rId22"/>
    <p:sldId id="293" r:id="rId23"/>
    <p:sldId id="296" r:id="rId24"/>
    <p:sldId id="297" r:id="rId25"/>
    <p:sldId id="294" r:id="rId26"/>
    <p:sldId id="299" r:id="rId27"/>
    <p:sldId id="330" r:id="rId28"/>
    <p:sldId id="302" r:id="rId29"/>
    <p:sldId id="300" r:id="rId30"/>
    <p:sldId id="301" r:id="rId31"/>
    <p:sldId id="291" r:id="rId32"/>
    <p:sldId id="303" r:id="rId33"/>
    <p:sldId id="307" r:id="rId34"/>
    <p:sldId id="304" r:id="rId35"/>
    <p:sldId id="305" r:id="rId36"/>
    <p:sldId id="306" r:id="rId37"/>
    <p:sldId id="308" r:id="rId38"/>
    <p:sldId id="321" r:id="rId39"/>
    <p:sldId id="313" r:id="rId40"/>
    <p:sldId id="314" r:id="rId41"/>
    <p:sldId id="315" r:id="rId42"/>
    <p:sldId id="292" r:id="rId43"/>
    <p:sldId id="312" r:id="rId44"/>
    <p:sldId id="316" r:id="rId45"/>
    <p:sldId id="481" r:id="rId46"/>
    <p:sldId id="745" r:id="rId47"/>
    <p:sldId id="285" r:id="rId48"/>
    <p:sldId id="310"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3" autoAdjust="0"/>
    <p:restoredTop sz="87397" autoAdjust="0"/>
  </p:normalViewPr>
  <p:slideViewPr>
    <p:cSldViewPr snapToGrid="0">
      <p:cViewPr varScale="1">
        <p:scale>
          <a:sx n="74" d="100"/>
          <a:sy n="74" d="100"/>
        </p:scale>
        <p:origin x="1680" y="66"/>
      </p:cViewPr>
      <p:guideLst>
        <p:guide pos="3840"/>
        <p:guide orient="horz" pos="2160"/>
      </p:guideLst>
    </p:cSldViewPr>
  </p:slideViewPr>
  <p:outlineViewPr>
    <p:cViewPr>
      <p:scale>
        <a:sx n="33" d="100"/>
        <a:sy n="33" d="100"/>
      </p:scale>
      <p:origin x="0" y="-3678"/>
    </p:cViewPr>
  </p:outlineViewPr>
  <p:notesTextViewPr>
    <p:cViewPr>
      <p:scale>
        <a:sx n="1" d="1"/>
        <a:sy n="1" d="1"/>
      </p:scale>
      <p:origin x="0" y="0"/>
    </p:cViewPr>
  </p:notesTextViewPr>
  <p:notesViewPr>
    <p:cSldViewPr snapToGrid="0">
      <p:cViewPr varScale="1">
        <p:scale>
          <a:sx n="82" d="100"/>
          <a:sy n="82" d="100"/>
        </p:scale>
        <p:origin x="2994"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DD71D7-55AC-46BD-81B3-09AB2F9EFBD8}" type="datetimeFigureOut">
              <a:rPr lang="en-US" smtClean="0"/>
              <a:t>11/21/2022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0BD58-3BFF-4EAF-BB8B-AC67FE801E47}" type="slidenum">
              <a:rPr lang="en-US" smtClean="0"/>
              <a:t>‹#›</a:t>
            </a:fld>
            <a:endParaRPr lang="en-US"/>
          </a:p>
        </p:txBody>
      </p:sp>
    </p:spTree>
    <p:extLst>
      <p:ext uri="{BB962C8B-B14F-4D97-AF65-F5344CB8AC3E}">
        <p14:creationId xmlns:p14="http://schemas.microsoft.com/office/powerpoint/2010/main" val="4010594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9424F-BB59-4F4E-9822-4CA3E770FFD2}" type="datetimeFigureOut">
              <a:rPr lang="en-US" smtClean="0"/>
              <a:t>11/21/2022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22CDD-9D6C-4F63-9EC2-648226624108}" type="slidenum">
              <a:rPr lang="en-US" smtClean="0"/>
              <a:t>‹#›</a:t>
            </a:fld>
            <a:endParaRPr lang="en-US"/>
          </a:p>
        </p:txBody>
      </p:sp>
    </p:spTree>
    <p:extLst>
      <p:ext uri="{BB962C8B-B14F-4D97-AF65-F5344CB8AC3E}">
        <p14:creationId xmlns:p14="http://schemas.microsoft.com/office/powerpoint/2010/main" val="85102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Landscape Fire and Resource Management Planning Tools Project, prototype out of Missoula fire lab</a:t>
            </a:r>
            <a:endParaRPr lang="en-US" sz="1200" dirty="0"/>
          </a:p>
          <a:p>
            <a:r>
              <a:rPr lang="en-US" sz="1200" dirty="0"/>
              <a:t>Chartered by: Wildland Fire Leadership Council in 2004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National mapping program funded by USFS and DOI- office of wildland fire, TNC partners, and USGS runs the contract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response to Congressional / GAO direction to </a:t>
            </a:r>
            <a:r>
              <a:rPr lang="en-US" dirty="0">
                <a:solidFill>
                  <a:srgbClr val="FFFFCC"/>
                </a:solidFill>
              </a:rPr>
              <a:t>produce </a:t>
            </a:r>
            <a:r>
              <a:rPr lang="en-US" dirty="0">
                <a:solidFill>
                  <a:srgbClr val="FFFF99"/>
                </a:solidFill>
              </a:rPr>
              <a:t>consistent </a:t>
            </a:r>
            <a:r>
              <a:rPr lang="en-US" dirty="0">
                <a:solidFill>
                  <a:srgbClr val="FFFFCC"/>
                </a:solidFill>
              </a:rPr>
              <a:t>national inventory data for </a:t>
            </a:r>
            <a:r>
              <a:rPr lang="en-US" dirty="0">
                <a:solidFill>
                  <a:srgbClr val="FFFF99"/>
                </a:solidFill>
              </a:rPr>
              <a:t>improving the prioritization</a:t>
            </a:r>
            <a:r>
              <a:rPr lang="en-US" dirty="0">
                <a:solidFill>
                  <a:srgbClr val="FFFFCC"/>
                </a:solidFill>
              </a:rPr>
              <a:t> of fuel projects and communities.</a:t>
            </a:r>
            <a:endParaRPr lang="en-US" dirty="0"/>
          </a:p>
          <a:p>
            <a:endParaRPr lang="en-US" sz="1200" dirty="0"/>
          </a:p>
          <a:p>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2</a:t>
            </a:fld>
            <a:endParaRPr lang="en-US"/>
          </a:p>
        </p:txBody>
      </p:sp>
    </p:spTree>
    <p:extLst>
      <p:ext uri="{BB962C8B-B14F-4D97-AF65-F5344CB8AC3E}">
        <p14:creationId xmlns:p14="http://schemas.microsoft.com/office/powerpoint/2010/main" val="2175018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Point out </a:t>
            </a:r>
            <a:r>
              <a:rPr lang="en-US" sz="1800" dirty="0">
                <a:effectLst/>
                <a:latin typeface="Segoe UI" panose="020B0502040204020203" pitchFamily="34" charset="0"/>
              </a:rPr>
              <a:t>green for trees, yellow for crop. Orange for herbaceous, and brown for shrub.</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11</a:t>
            </a:fld>
            <a:endParaRPr lang="en-US"/>
          </a:p>
        </p:txBody>
      </p:sp>
    </p:spTree>
    <p:extLst>
      <p:ext uri="{BB962C8B-B14F-4D97-AF65-F5344CB8AC3E}">
        <p14:creationId xmlns:p14="http://schemas.microsoft.com/office/powerpoint/2010/main" val="4219855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Point out </a:t>
            </a:r>
            <a:r>
              <a:rPr lang="en-US" sz="1200" dirty="0">
                <a:effectLst/>
                <a:latin typeface="Segoe UI" panose="020B0502040204020203" pitchFamily="34" charset="0"/>
              </a:rPr>
              <a:t>green for trees, yellow for crop. Orange for herbaceous, and brown for shrub.</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12</a:t>
            </a:fld>
            <a:endParaRPr lang="en-US"/>
          </a:p>
        </p:txBody>
      </p:sp>
    </p:spTree>
    <p:extLst>
      <p:ext uri="{BB962C8B-B14F-4D97-AF65-F5344CB8AC3E}">
        <p14:creationId xmlns:p14="http://schemas.microsoft.com/office/powerpoint/2010/main" val="3265970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Describe </a:t>
            </a:r>
            <a:r>
              <a:rPr lang="en-US" dirty="0"/>
              <a:t>difference between FBFM40 and fire behavior models.</a:t>
            </a:r>
          </a:p>
        </p:txBody>
      </p:sp>
      <p:sp>
        <p:nvSpPr>
          <p:cNvPr id="4" name="Slide Number Placeholder 3"/>
          <p:cNvSpPr>
            <a:spLocks noGrp="1"/>
          </p:cNvSpPr>
          <p:nvPr>
            <p:ph type="sldNum" sz="quarter" idx="5"/>
          </p:nvPr>
        </p:nvSpPr>
        <p:spPr/>
        <p:txBody>
          <a:bodyPr/>
          <a:lstStyle/>
          <a:p>
            <a:fld id="{68322CDD-9D6C-4F63-9EC2-648226624108}" type="slidenum">
              <a:rPr lang="en-US" smtClean="0"/>
              <a:t>13</a:t>
            </a:fld>
            <a:endParaRPr lang="en-US"/>
          </a:p>
        </p:txBody>
      </p:sp>
    </p:spTree>
    <p:extLst>
      <p:ext uri="{BB962C8B-B14F-4D97-AF65-F5344CB8AC3E}">
        <p14:creationId xmlns:p14="http://schemas.microsoft.com/office/powerpoint/2010/main" val="1579395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in smoke models</a:t>
            </a:r>
          </a:p>
        </p:txBody>
      </p:sp>
      <p:sp>
        <p:nvSpPr>
          <p:cNvPr id="4" name="Slide Number Placeholder 3"/>
          <p:cNvSpPr>
            <a:spLocks noGrp="1"/>
          </p:cNvSpPr>
          <p:nvPr>
            <p:ph type="sldNum" sz="quarter" idx="5"/>
          </p:nvPr>
        </p:nvSpPr>
        <p:spPr/>
        <p:txBody>
          <a:bodyPr/>
          <a:lstStyle/>
          <a:p>
            <a:fld id="{68322CDD-9D6C-4F63-9EC2-648226624108}" type="slidenum">
              <a:rPr lang="en-US" smtClean="0"/>
              <a:t>14</a:t>
            </a:fld>
            <a:endParaRPr lang="en-US"/>
          </a:p>
        </p:txBody>
      </p:sp>
    </p:spTree>
    <p:extLst>
      <p:ext uri="{BB962C8B-B14F-4D97-AF65-F5344CB8AC3E}">
        <p14:creationId xmlns:p14="http://schemas.microsoft.com/office/powerpoint/2010/main" val="2947579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15</a:t>
            </a:fld>
            <a:endParaRPr lang="en-US"/>
          </a:p>
        </p:txBody>
      </p:sp>
    </p:spTree>
    <p:extLst>
      <p:ext uri="{BB962C8B-B14F-4D97-AF65-F5344CB8AC3E}">
        <p14:creationId xmlns:p14="http://schemas.microsoft.com/office/powerpoint/2010/main" val="1305462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just highlighted a few of our layers, but this slide is to remind you that there are many that I did not highlight and they all have their own mapping processes, many of which are interrelated with other LF layers.</a:t>
            </a:r>
          </a:p>
        </p:txBody>
      </p:sp>
      <p:sp>
        <p:nvSpPr>
          <p:cNvPr id="4" name="Slide Number Placeholder 3"/>
          <p:cNvSpPr>
            <a:spLocks noGrp="1"/>
          </p:cNvSpPr>
          <p:nvPr>
            <p:ph type="sldNum" sz="quarter" idx="5"/>
          </p:nvPr>
        </p:nvSpPr>
        <p:spPr/>
        <p:txBody>
          <a:bodyPr/>
          <a:lstStyle/>
          <a:p>
            <a:fld id="{68322CDD-9D6C-4F63-9EC2-648226624108}" type="slidenum">
              <a:rPr lang="en-US" smtClean="0"/>
              <a:t>16</a:t>
            </a:fld>
            <a:endParaRPr lang="en-US"/>
          </a:p>
        </p:txBody>
      </p:sp>
    </p:spTree>
    <p:extLst>
      <p:ext uri="{BB962C8B-B14F-4D97-AF65-F5344CB8AC3E}">
        <p14:creationId xmlns:p14="http://schemas.microsoft.com/office/powerpoint/2010/main" val="336672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years after the first LF prototype – LANDFIRE is institutionalized. Pros and cons for this. Make the authors bigger</a:t>
            </a:r>
          </a:p>
        </p:txBody>
      </p:sp>
      <p:sp>
        <p:nvSpPr>
          <p:cNvPr id="4" name="Slide Number Placeholder 3"/>
          <p:cNvSpPr>
            <a:spLocks noGrp="1"/>
          </p:cNvSpPr>
          <p:nvPr>
            <p:ph type="sldNum" sz="quarter" idx="5"/>
          </p:nvPr>
        </p:nvSpPr>
        <p:spPr/>
        <p:txBody>
          <a:bodyPr/>
          <a:lstStyle/>
          <a:p>
            <a:fld id="{68322CDD-9D6C-4F63-9EC2-648226624108}" type="slidenum">
              <a:rPr lang="en-US" smtClean="0"/>
              <a:t>17</a:t>
            </a:fld>
            <a:endParaRPr lang="en-US"/>
          </a:p>
        </p:txBody>
      </p:sp>
    </p:spTree>
    <p:extLst>
      <p:ext uri="{BB962C8B-B14F-4D97-AF65-F5344CB8AC3E}">
        <p14:creationId xmlns:p14="http://schemas.microsoft.com/office/powerpoint/2010/main" val="1917066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Resilient landscapes.   </a:t>
            </a:r>
          </a:p>
        </p:txBody>
      </p:sp>
      <p:sp>
        <p:nvSpPr>
          <p:cNvPr id="4" name="Slide Number Placeholder 3"/>
          <p:cNvSpPr>
            <a:spLocks noGrp="1"/>
          </p:cNvSpPr>
          <p:nvPr>
            <p:ph type="sldNum" sz="quarter" idx="5"/>
          </p:nvPr>
        </p:nvSpPr>
        <p:spPr/>
        <p:txBody>
          <a:bodyPr/>
          <a:lstStyle/>
          <a:p>
            <a:fld id="{68322CDD-9D6C-4F63-9EC2-648226624108}" type="slidenum">
              <a:rPr lang="en-US" smtClean="0"/>
              <a:t>18</a:t>
            </a:fld>
            <a:endParaRPr lang="en-US"/>
          </a:p>
        </p:txBody>
      </p:sp>
    </p:spTree>
    <p:extLst>
      <p:ext uri="{BB962C8B-B14F-4D97-AF65-F5344CB8AC3E}">
        <p14:creationId xmlns:p14="http://schemas.microsoft.com/office/powerpoint/2010/main" val="3455402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August complex from 2020, events geodatabase, </a:t>
            </a:r>
            <a:r>
              <a:rPr lang="en-US" dirty="0"/>
              <a:t>annual 2020 disturbance layer </a:t>
            </a:r>
            <a:r>
              <a:rPr lang="en-US"/>
              <a:t>with severity from MTBS</a:t>
            </a:r>
            <a:r>
              <a:rPr lang="en-US" dirty="0"/>
              <a:t> </a:t>
            </a:r>
            <a:r>
              <a:rPr lang="en-US"/>
              <a:t>surrounding landscape with events and </a:t>
            </a:r>
            <a:r>
              <a:rPr lang="en-US" dirty="0"/>
              <a:t>remote sensing </a:t>
            </a:r>
            <a:r>
              <a:rPr lang="en-US"/>
              <a:t>derived disturbances.</a:t>
            </a:r>
          </a:p>
        </p:txBody>
      </p:sp>
      <p:sp>
        <p:nvSpPr>
          <p:cNvPr id="4" name="Slide Number Placeholder 3"/>
          <p:cNvSpPr>
            <a:spLocks noGrp="1"/>
          </p:cNvSpPr>
          <p:nvPr>
            <p:ph type="sldNum" sz="quarter" idx="5"/>
          </p:nvPr>
        </p:nvSpPr>
        <p:spPr/>
        <p:txBody>
          <a:bodyPr/>
          <a:lstStyle/>
          <a:p>
            <a:fld id="{68322CDD-9D6C-4F63-9EC2-648226624108}" type="slidenum">
              <a:rPr lang="en-US" smtClean="0"/>
              <a:t>19</a:t>
            </a:fld>
            <a:endParaRPr lang="en-US"/>
          </a:p>
        </p:txBody>
      </p:sp>
    </p:spTree>
    <p:extLst>
      <p:ext uri="{BB962C8B-B14F-4D97-AF65-F5344CB8AC3E}">
        <p14:creationId xmlns:p14="http://schemas.microsoft.com/office/powerpoint/2010/main" val="1497615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Vegetation cover </a:t>
            </a:r>
            <a:r>
              <a:rPr lang="en-US" dirty="0"/>
              <a:t>2016 vs </a:t>
            </a:r>
            <a:r>
              <a:rPr lang="en-US"/>
              <a:t>2020 reduced </a:t>
            </a:r>
            <a:r>
              <a:rPr lang="en-US" dirty="0"/>
              <a:t>tree cover with </a:t>
            </a:r>
            <a:r>
              <a:rPr lang="en-US" err="1"/>
              <a:t>landfire</a:t>
            </a:r>
            <a:r>
              <a:rPr lang="en-US"/>
              <a:t> rulesets</a:t>
            </a:r>
            <a:r>
              <a:rPr lang="en-US" dirty="0"/>
              <a:t> </a:t>
            </a:r>
            <a:r>
              <a:rPr lang="en-US"/>
              <a:t>derived originally from FVS.</a:t>
            </a:r>
          </a:p>
        </p:txBody>
      </p:sp>
      <p:sp>
        <p:nvSpPr>
          <p:cNvPr id="4" name="Slide Number Placeholder 3"/>
          <p:cNvSpPr>
            <a:spLocks noGrp="1"/>
          </p:cNvSpPr>
          <p:nvPr>
            <p:ph type="sldNum" sz="quarter" idx="5"/>
          </p:nvPr>
        </p:nvSpPr>
        <p:spPr/>
        <p:txBody>
          <a:bodyPr/>
          <a:lstStyle/>
          <a:p>
            <a:fld id="{68322CDD-9D6C-4F63-9EC2-648226624108}" type="slidenum">
              <a:rPr lang="en-US" smtClean="0"/>
              <a:t>20</a:t>
            </a:fld>
            <a:endParaRPr lang="en-US"/>
          </a:p>
        </p:txBody>
      </p:sp>
    </p:spTree>
    <p:extLst>
      <p:ext uri="{BB962C8B-B14F-4D97-AF65-F5344CB8AC3E}">
        <p14:creationId xmlns:p14="http://schemas.microsoft.com/office/powerpoint/2010/main" val="1769084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on 20 years since the prototype for LANDFIRE began. Done with LF2020. Goal is to make our updates work more like the base map methodology and account for the disturbances experienced the year before in the next release. LF2022 will be released in 2023.</a:t>
            </a:r>
          </a:p>
        </p:txBody>
      </p:sp>
      <p:sp>
        <p:nvSpPr>
          <p:cNvPr id="4" name="Slide Number Placeholder 3"/>
          <p:cNvSpPr>
            <a:spLocks noGrp="1"/>
          </p:cNvSpPr>
          <p:nvPr>
            <p:ph type="sldNum" sz="quarter" idx="5"/>
          </p:nvPr>
        </p:nvSpPr>
        <p:spPr/>
        <p:txBody>
          <a:bodyPr/>
          <a:lstStyle/>
          <a:p>
            <a:fld id="{68322CDD-9D6C-4F63-9EC2-648226624108}" type="slidenum">
              <a:rPr lang="en-US" smtClean="0"/>
              <a:t>3</a:t>
            </a:fld>
            <a:endParaRPr lang="en-US"/>
          </a:p>
        </p:txBody>
      </p:sp>
    </p:spTree>
    <p:extLst>
      <p:ext uri="{BB962C8B-B14F-4D97-AF65-F5344CB8AC3E}">
        <p14:creationId xmlns:p14="http://schemas.microsoft.com/office/powerpoint/2010/main" val="375125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Fuelscape</a:t>
            </a:r>
            <a:r>
              <a:rPr lang="en-US" dirty="0"/>
              <a:t> 2016 vs 2020 More than just the fire changed…due to fuels calibration in California where fire behavior fuel models indicating flame length and rate of spread for surface fuels were adjusted to better represent what experts agreed upon. However, biggest difference within the fire perimeter.</a:t>
            </a:r>
          </a:p>
        </p:txBody>
      </p:sp>
      <p:sp>
        <p:nvSpPr>
          <p:cNvPr id="4" name="Slide Number Placeholder 3"/>
          <p:cNvSpPr>
            <a:spLocks noGrp="1"/>
          </p:cNvSpPr>
          <p:nvPr>
            <p:ph type="sldNum" sz="quarter" idx="5"/>
          </p:nvPr>
        </p:nvSpPr>
        <p:spPr/>
        <p:txBody>
          <a:bodyPr/>
          <a:lstStyle/>
          <a:p>
            <a:fld id="{68322CDD-9D6C-4F63-9EC2-648226624108}" type="slidenum">
              <a:rPr lang="en-US" smtClean="0"/>
              <a:t>21</a:t>
            </a:fld>
            <a:endParaRPr lang="en-US"/>
          </a:p>
        </p:txBody>
      </p:sp>
    </p:spTree>
    <p:extLst>
      <p:ext uri="{BB962C8B-B14F-4D97-AF65-F5344CB8AC3E}">
        <p14:creationId xmlns:p14="http://schemas.microsoft.com/office/powerpoint/2010/main" val="1489656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err="1"/>
              <a:t>FSim</a:t>
            </a:r>
            <a:r>
              <a:rPr lang="en-US" dirty="0"/>
              <a:t> using </a:t>
            </a:r>
            <a:r>
              <a:rPr lang="en-US" dirty="0" err="1"/>
              <a:t>landfire</a:t>
            </a:r>
            <a:r>
              <a:rPr lang="en-US" dirty="0"/>
              <a:t> fuels, topography</a:t>
            </a:r>
          </a:p>
          <a:p>
            <a:pPr marL="0" indent="0">
              <a:buNone/>
            </a:pPr>
            <a:r>
              <a:rPr lang="en-US" dirty="0"/>
              <a:t>WRC and NE WRAP using </a:t>
            </a:r>
            <a:r>
              <a:rPr lang="en-US" dirty="0" err="1"/>
              <a:t>FSim</a:t>
            </a:r>
            <a:r>
              <a:rPr lang="en-US" dirty="0"/>
              <a:t> results</a:t>
            </a:r>
          </a:p>
        </p:txBody>
      </p:sp>
      <p:sp>
        <p:nvSpPr>
          <p:cNvPr id="4" name="Slide Number Placeholder 3"/>
          <p:cNvSpPr>
            <a:spLocks noGrp="1"/>
          </p:cNvSpPr>
          <p:nvPr>
            <p:ph type="sldNum" sz="quarter" idx="5"/>
          </p:nvPr>
        </p:nvSpPr>
        <p:spPr/>
        <p:txBody>
          <a:bodyPr/>
          <a:lstStyle/>
          <a:p>
            <a:fld id="{68322CDD-9D6C-4F63-9EC2-648226624108}" type="slidenum">
              <a:rPr lang="en-US" smtClean="0"/>
              <a:t>22</a:t>
            </a:fld>
            <a:endParaRPr lang="en-US"/>
          </a:p>
        </p:txBody>
      </p:sp>
    </p:spTree>
    <p:extLst>
      <p:ext uri="{BB962C8B-B14F-4D97-AF65-F5344CB8AC3E}">
        <p14:creationId xmlns:p14="http://schemas.microsoft.com/office/powerpoint/2010/main" val="2054935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LF provides fuel layers or landscape files for fire behavior models used by insurance industry, private startups, non-profits and government.</a:t>
            </a:r>
          </a:p>
          <a:p>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23</a:t>
            </a:fld>
            <a:endParaRPr lang="en-US"/>
          </a:p>
        </p:txBody>
      </p:sp>
    </p:spTree>
    <p:extLst>
      <p:ext uri="{BB962C8B-B14F-4D97-AF65-F5344CB8AC3E}">
        <p14:creationId xmlns:p14="http://schemas.microsoft.com/office/powerpoint/2010/main" val="2939253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is the large fire Simulator Fsim – landscape level </a:t>
            </a:r>
          </a:p>
        </p:txBody>
      </p:sp>
      <p:sp>
        <p:nvSpPr>
          <p:cNvPr id="4" name="Slide Number Placeholder 3"/>
          <p:cNvSpPr>
            <a:spLocks noGrp="1"/>
          </p:cNvSpPr>
          <p:nvPr>
            <p:ph type="sldNum" sz="quarter" idx="5"/>
          </p:nvPr>
        </p:nvSpPr>
        <p:spPr/>
        <p:txBody>
          <a:bodyPr/>
          <a:lstStyle/>
          <a:p>
            <a:fld id="{68322CDD-9D6C-4F63-9EC2-648226624108}" type="slidenum">
              <a:rPr lang="en-US" smtClean="0"/>
              <a:t>24</a:t>
            </a:fld>
            <a:endParaRPr lang="en-US"/>
          </a:p>
        </p:txBody>
      </p:sp>
    </p:spTree>
    <p:extLst>
      <p:ext uri="{BB962C8B-B14F-4D97-AF65-F5344CB8AC3E}">
        <p14:creationId xmlns:p14="http://schemas.microsoft.com/office/powerpoint/2010/main" val="1500926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eight layers used in most fire behavior models in some capacity.</a:t>
            </a:r>
          </a:p>
        </p:txBody>
      </p:sp>
      <p:sp>
        <p:nvSpPr>
          <p:cNvPr id="4" name="Slide Number Placeholder 3"/>
          <p:cNvSpPr>
            <a:spLocks noGrp="1"/>
          </p:cNvSpPr>
          <p:nvPr>
            <p:ph type="sldNum" sz="quarter" idx="5"/>
          </p:nvPr>
        </p:nvSpPr>
        <p:spPr/>
        <p:txBody>
          <a:bodyPr/>
          <a:lstStyle/>
          <a:p>
            <a:fld id="{68322CDD-9D6C-4F63-9EC2-648226624108}" type="slidenum">
              <a:rPr lang="en-US" smtClean="0"/>
              <a:t>25</a:t>
            </a:fld>
            <a:endParaRPr lang="en-US"/>
          </a:p>
        </p:txBody>
      </p:sp>
    </p:spTree>
    <p:extLst>
      <p:ext uri="{BB962C8B-B14F-4D97-AF65-F5344CB8AC3E}">
        <p14:creationId xmlns:p14="http://schemas.microsoft.com/office/powerpoint/2010/main" val="1749217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USFS wildfire risk to communities Riley Finney out of Missoula Fire Lab LF2014 now–updating to use LF2020 data.</a:t>
            </a:r>
          </a:p>
        </p:txBody>
      </p:sp>
      <p:sp>
        <p:nvSpPr>
          <p:cNvPr id="4" name="Slide Number Placeholder 3"/>
          <p:cNvSpPr>
            <a:spLocks noGrp="1"/>
          </p:cNvSpPr>
          <p:nvPr>
            <p:ph type="sldNum" sz="quarter" idx="5"/>
          </p:nvPr>
        </p:nvSpPr>
        <p:spPr/>
        <p:txBody>
          <a:bodyPr/>
          <a:lstStyle/>
          <a:p>
            <a:fld id="{68322CDD-9D6C-4F63-9EC2-648226624108}" type="slidenum">
              <a:rPr lang="en-US" smtClean="0"/>
              <a:t>26</a:t>
            </a:fld>
            <a:endParaRPr lang="en-US"/>
          </a:p>
        </p:txBody>
      </p:sp>
    </p:spTree>
    <p:extLst>
      <p:ext uri="{BB962C8B-B14F-4D97-AF65-F5344CB8AC3E}">
        <p14:creationId xmlns:p14="http://schemas.microsoft.com/office/powerpoint/2010/main" val="1101456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NEMW state foresters wildfire risk assessment with LF2016 data came out in 2021. Southern Group of State Foresters. PNW USFS 2018 version. Oregon has a portal for this info (pre – new law and rejection of new map) ---it goes on and on…CA pilot, Region 4, and Black Hills National Forest.  Reports out of </a:t>
            </a:r>
            <a:r>
              <a:rPr lang="en-US" dirty="0" err="1"/>
              <a:t>Pyrologix</a:t>
            </a:r>
            <a:r>
              <a:rPr lang="en-US" dirty="0"/>
              <a:t> that runs the Fsim model for many regions.</a:t>
            </a:r>
          </a:p>
          <a:p>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27</a:t>
            </a:fld>
            <a:endParaRPr lang="en-US"/>
          </a:p>
        </p:txBody>
      </p:sp>
    </p:spTree>
    <p:extLst>
      <p:ext uri="{BB962C8B-B14F-4D97-AF65-F5344CB8AC3E}">
        <p14:creationId xmlns:p14="http://schemas.microsoft.com/office/powerpoint/2010/main" val="2176641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IFTDSS uses </a:t>
            </a:r>
            <a:r>
              <a:rPr lang="en-US" dirty="0" err="1"/>
              <a:t>Flammap</a:t>
            </a:r>
            <a:r>
              <a:rPr lang="en-US" dirty="0"/>
              <a:t>, another fire behavior fuel model that requires LANDFIRE and you input wind direction and strength - Has fuel treatment effectiveness monitoring and reports</a:t>
            </a:r>
          </a:p>
          <a:p>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28</a:t>
            </a:fld>
            <a:endParaRPr lang="en-US"/>
          </a:p>
        </p:txBody>
      </p:sp>
    </p:spTree>
    <p:extLst>
      <p:ext uri="{BB962C8B-B14F-4D97-AF65-F5344CB8AC3E}">
        <p14:creationId xmlns:p14="http://schemas.microsoft.com/office/powerpoint/2010/main" val="1523828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Insurance (Karen Clark and Company)- use proprietary model with LF inputs for fuels and nine climate change scenarios; Non-profit First Street Fire Factor using ELMFIRE model, LEAP-HI NSF/NCAR program uses LANDFIRE surface fuel models for the WRF-Fire Model- currently 13 but soon 40</a:t>
            </a:r>
          </a:p>
        </p:txBody>
      </p:sp>
      <p:sp>
        <p:nvSpPr>
          <p:cNvPr id="4" name="Slide Number Placeholder 3"/>
          <p:cNvSpPr>
            <a:spLocks noGrp="1"/>
          </p:cNvSpPr>
          <p:nvPr>
            <p:ph type="sldNum" sz="quarter" idx="5"/>
          </p:nvPr>
        </p:nvSpPr>
        <p:spPr/>
        <p:txBody>
          <a:bodyPr/>
          <a:lstStyle/>
          <a:p>
            <a:fld id="{68322CDD-9D6C-4F63-9EC2-648226624108}" type="slidenum">
              <a:rPr lang="en-US" smtClean="0"/>
              <a:t>29</a:t>
            </a:fld>
            <a:endParaRPr lang="en-US"/>
          </a:p>
        </p:txBody>
      </p:sp>
    </p:spTree>
    <p:extLst>
      <p:ext uri="{BB962C8B-B14F-4D97-AF65-F5344CB8AC3E}">
        <p14:creationId xmlns:p14="http://schemas.microsoft.com/office/powerpoint/2010/main" val="2486124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 money - Greater Lemon used LF layers and WFDSS fire behavior – this is one fire protection district in CO – These are done for 100’s of </a:t>
            </a:r>
            <a:r>
              <a:rPr lang="en-US" dirty="0" err="1"/>
              <a:t>municipalites</a:t>
            </a:r>
            <a:r>
              <a:rPr lang="en-US" dirty="0"/>
              <a:t> </a:t>
            </a:r>
          </a:p>
        </p:txBody>
      </p:sp>
      <p:sp>
        <p:nvSpPr>
          <p:cNvPr id="4" name="Slide Number Placeholder 3"/>
          <p:cNvSpPr>
            <a:spLocks noGrp="1"/>
          </p:cNvSpPr>
          <p:nvPr>
            <p:ph type="sldNum" sz="quarter" idx="5"/>
          </p:nvPr>
        </p:nvSpPr>
        <p:spPr/>
        <p:txBody>
          <a:bodyPr/>
          <a:lstStyle/>
          <a:p>
            <a:fld id="{68322CDD-9D6C-4F63-9EC2-648226624108}" type="slidenum">
              <a:rPr lang="en-US" smtClean="0"/>
              <a:t>31</a:t>
            </a:fld>
            <a:endParaRPr lang="en-US"/>
          </a:p>
        </p:txBody>
      </p:sp>
    </p:spTree>
    <p:extLst>
      <p:ext uri="{BB962C8B-B14F-4D97-AF65-F5344CB8AC3E}">
        <p14:creationId xmlns:p14="http://schemas.microsoft.com/office/powerpoint/2010/main" val="1810828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30 spatial data layers. My job to keep track of all of these how they are created and relate! Note dependencies.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24 raster layers if you count only one year of annual disturbance and you count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nvc</a:t>
            </a:r>
            <a:r>
              <a:rPr lang="en-US" sz="1800" dirty="0">
                <a:effectLst/>
                <a:latin typeface="Calibri" panose="020F0502020204030204" pitchFamily="34" charset="0"/>
                <a:ea typeface="Calibri" panose="020F0502020204030204" pitchFamily="34" charset="0"/>
                <a:cs typeface="Times New Roman" panose="02020603050405020304" pitchFamily="18" charset="0"/>
              </a:rPr>
              <a:t> from remap. If you count three mod-</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fis</a:t>
            </a:r>
            <a:r>
              <a:rPr lang="en-US" sz="1800" dirty="0">
                <a:effectLst/>
                <a:latin typeface="Calibri" panose="020F0502020204030204" pitchFamily="34" charset="0"/>
                <a:ea typeface="Calibri" panose="020F0502020204030204" pitchFamily="34" charset="0"/>
                <a:cs typeface="Times New Roman" panose="02020603050405020304" pitchFamily="18" charset="0"/>
              </a:rPr>
              <a:t> releases per year add three layers. If you count the fire regime layers separately add 5 (they are not currently separate from bps). Then add two for events geodatabase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lfrdb</a:t>
            </a:r>
            <a:r>
              <a:rPr lang="en-US" sz="1800" dirty="0">
                <a:effectLst/>
                <a:latin typeface="Calibri" panose="020F0502020204030204" pitchFamily="34" charset="0"/>
                <a:ea typeface="Calibri" panose="020F0502020204030204" pitchFamily="34" charset="0"/>
                <a:cs typeface="Times New Roman" panose="02020603050405020304" pitchFamily="18" charset="0"/>
              </a:rPr>
              <a:t> if you are counting non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rasters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dirty="0"/>
              <a:t>layers</a:t>
            </a:r>
            <a:r>
              <a:rPr lang="en-US"/>
              <a:t>.</a:t>
            </a:r>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4</a:t>
            </a:fld>
            <a:endParaRPr lang="en-US"/>
          </a:p>
        </p:txBody>
      </p:sp>
    </p:spTree>
    <p:extLst>
      <p:ext uri="{BB962C8B-B14F-4D97-AF65-F5344CB8AC3E}">
        <p14:creationId xmlns:p14="http://schemas.microsoft.com/office/powerpoint/2010/main" val="39942952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done for 100’s of municipalities – this map came from the fireadapted.org and only covers the 11 western states. There are MANY CWPPs in the east as well! FEMA report recommends use of LANDFIRE for CWPP fuel mapping.-----add link to FAC website.</a:t>
            </a:r>
          </a:p>
        </p:txBody>
      </p:sp>
      <p:sp>
        <p:nvSpPr>
          <p:cNvPr id="4" name="Slide Number Placeholder 3"/>
          <p:cNvSpPr>
            <a:spLocks noGrp="1"/>
          </p:cNvSpPr>
          <p:nvPr>
            <p:ph type="sldNum" sz="quarter" idx="5"/>
          </p:nvPr>
        </p:nvSpPr>
        <p:spPr/>
        <p:txBody>
          <a:bodyPr/>
          <a:lstStyle/>
          <a:p>
            <a:fld id="{68322CDD-9D6C-4F63-9EC2-648226624108}" type="slidenum">
              <a:rPr lang="en-US" smtClean="0"/>
              <a:t>32</a:t>
            </a:fld>
            <a:endParaRPr lang="en-US"/>
          </a:p>
        </p:txBody>
      </p:sp>
    </p:spTree>
    <p:extLst>
      <p:ext uri="{BB962C8B-B14F-4D97-AF65-F5344CB8AC3E}">
        <p14:creationId xmlns:p14="http://schemas.microsoft.com/office/powerpoint/2010/main" val="3530131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Firewise NFPA--- bringing it home….risk in my neighborhood, start looking at pixels surrounding homes/neighborhood. Prioritizing </a:t>
            </a:r>
            <a:r>
              <a:rPr lang="en-US" dirty="0" err="1"/>
              <a:t>firewise</a:t>
            </a:r>
            <a:r>
              <a:rPr lang="en-US" dirty="0"/>
              <a:t> efforts at the yard level.</a:t>
            </a:r>
          </a:p>
        </p:txBody>
      </p:sp>
      <p:sp>
        <p:nvSpPr>
          <p:cNvPr id="4" name="Slide Number Placeholder 3"/>
          <p:cNvSpPr>
            <a:spLocks noGrp="1"/>
          </p:cNvSpPr>
          <p:nvPr>
            <p:ph type="sldNum" sz="quarter" idx="5"/>
          </p:nvPr>
        </p:nvSpPr>
        <p:spPr/>
        <p:txBody>
          <a:bodyPr/>
          <a:lstStyle/>
          <a:p>
            <a:fld id="{68322CDD-9D6C-4F63-9EC2-648226624108}" type="slidenum">
              <a:rPr lang="en-US" smtClean="0"/>
              <a:t>33</a:t>
            </a:fld>
            <a:endParaRPr lang="en-US"/>
          </a:p>
        </p:txBody>
      </p:sp>
    </p:spTree>
    <p:extLst>
      <p:ext uri="{BB962C8B-B14F-4D97-AF65-F5344CB8AC3E}">
        <p14:creationId xmlns:p14="http://schemas.microsoft.com/office/powerpoint/2010/main" val="3332966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Firewise NFPA--- bringing it home….risk in my neighborhood, start looking at pixels surrounding homes/neighborhood. Prioritizing </a:t>
            </a:r>
            <a:r>
              <a:rPr lang="en-US" dirty="0" err="1"/>
              <a:t>firewise</a:t>
            </a:r>
            <a:r>
              <a:rPr lang="en-US" dirty="0"/>
              <a:t> efforts at the neighborhood/yard level.</a:t>
            </a:r>
          </a:p>
        </p:txBody>
      </p:sp>
      <p:sp>
        <p:nvSpPr>
          <p:cNvPr id="4" name="Slide Number Placeholder 3"/>
          <p:cNvSpPr>
            <a:spLocks noGrp="1"/>
          </p:cNvSpPr>
          <p:nvPr>
            <p:ph type="sldNum" sz="quarter" idx="5"/>
          </p:nvPr>
        </p:nvSpPr>
        <p:spPr/>
        <p:txBody>
          <a:bodyPr/>
          <a:lstStyle/>
          <a:p>
            <a:fld id="{68322CDD-9D6C-4F63-9EC2-648226624108}" type="slidenum">
              <a:rPr lang="en-US" smtClean="0"/>
              <a:t>34</a:t>
            </a:fld>
            <a:endParaRPr lang="en-US"/>
          </a:p>
        </p:txBody>
      </p:sp>
    </p:spTree>
    <p:extLst>
      <p:ext uri="{BB962C8B-B14F-4D97-AF65-F5344CB8AC3E}">
        <p14:creationId xmlns:p14="http://schemas.microsoft.com/office/powerpoint/2010/main" val="168498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to put resources- how to fight the fire – which way is it heading?---how many assessments were completed using WFDSS?</a:t>
            </a:r>
          </a:p>
        </p:txBody>
      </p:sp>
      <p:sp>
        <p:nvSpPr>
          <p:cNvPr id="4" name="Slide Number Placeholder 3"/>
          <p:cNvSpPr>
            <a:spLocks noGrp="1"/>
          </p:cNvSpPr>
          <p:nvPr>
            <p:ph type="sldNum" sz="quarter" idx="5"/>
          </p:nvPr>
        </p:nvSpPr>
        <p:spPr/>
        <p:txBody>
          <a:bodyPr/>
          <a:lstStyle/>
          <a:p>
            <a:fld id="{68322CDD-9D6C-4F63-9EC2-648226624108}" type="slidenum">
              <a:rPr lang="en-US" smtClean="0"/>
              <a:t>36</a:t>
            </a:fld>
            <a:endParaRPr lang="en-US"/>
          </a:p>
        </p:txBody>
      </p:sp>
    </p:spTree>
    <p:extLst>
      <p:ext uri="{BB962C8B-B14F-4D97-AF65-F5344CB8AC3E}">
        <p14:creationId xmlns:p14="http://schemas.microsoft.com/office/powerpoint/2010/main" val="12451618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the same models to compare to actual fire spread to improve our fuels data. </a:t>
            </a:r>
            <a:r>
              <a:rPr lang="en-US" dirty="0" err="1"/>
              <a:t>Flammap</a:t>
            </a:r>
            <a:r>
              <a:rPr lang="en-US" dirty="0"/>
              <a:t> </a:t>
            </a:r>
            <a:r>
              <a:rPr lang="en-US" dirty="0" err="1"/>
              <a:t>Farsite</a:t>
            </a:r>
            <a:r>
              <a:rPr lang="en-US" dirty="0"/>
              <a:t> run. Same methods across CONUS etc.</a:t>
            </a:r>
          </a:p>
        </p:txBody>
      </p:sp>
      <p:sp>
        <p:nvSpPr>
          <p:cNvPr id="4" name="Slide Number Placeholder 3"/>
          <p:cNvSpPr>
            <a:spLocks noGrp="1"/>
          </p:cNvSpPr>
          <p:nvPr>
            <p:ph type="sldNum" sz="quarter" idx="5"/>
          </p:nvPr>
        </p:nvSpPr>
        <p:spPr/>
        <p:txBody>
          <a:bodyPr/>
          <a:lstStyle/>
          <a:p>
            <a:fld id="{68322CDD-9D6C-4F63-9EC2-648226624108}" type="slidenum">
              <a:rPr lang="en-US" smtClean="0"/>
              <a:t>37</a:t>
            </a:fld>
            <a:endParaRPr lang="en-US"/>
          </a:p>
        </p:txBody>
      </p:sp>
    </p:spTree>
    <p:extLst>
      <p:ext uri="{BB962C8B-B14F-4D97-AF65-F5344CB8AC3E}">
        <p14:creationId xmlns:p14="http://schemas.microsoft.com/office/powerpoint/2010/main" val="2219949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Suppression Difficulty Index uses and SDI is used to create PODs,– “none of this would be possible without LANDFIRE” – quote from Kit O’Connor</a:t>
            </a:r>
          </a:p>
          <a:p>
            <a:r>
              <a:rPr lang="en-US" dirty="0"/>
              <a:t>Meters per minute-  PCL 2017 paper, 2020 SDI update, 2014 wildfire hazard potential Dillon PCL resistance to control</a:t>
            </a:r>
          </a:p>
        </p:txBody>
      </p:sp>
      <p:sp>
        <p:nvSpPr>
          <p:cNvPr id="4" name="Slide Number Placeholder 3"/>
          <p:cNvSpPr>
            <a:spLocks noGrp="1"/>
          </p:cNvSpPr>
          <p:nvPr>
            <p:ph type="sldNum" sz="quarter" idx="5"/>
          </p:nvPr>
        </p:nvSpPr>
        <p:spPr/>
        <p:txBody>
          <a:bodyPr/>
          <a:lstStyle/>
          <a:p>
            <a:fld id="{68322CDD-9D6C-4F63-9EC2-648226624108}" type="slidenum">
              <a:rPr lang="en-US" smtClean="0"/>
              <a:t>38</a:t>
            </a:fld>
            <a:endParaRPr lang="en-US"/>
          </a:p>
        </p:txBody>
      </p:sp>
    </p:spTree>
    <p:extLst>
      <p:ext uri="{BB962C8B-B14F-4D97-AF65-F5344CB8AC3E}">
        <p14:creationId xmlns:p14="http://schemas.microsoft.com/office/powerpoint/2010/main" val="11106260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Suppression Difficulty Index uses and SDI is used to create PODs, Snag hazard map derived from </a:t>
            </a:r>
            <a:r>
              <a:rPr lang="en-US" dirty="0" err="1"/>
              <a:t>Treemap</a:t>
            </a:r>
            <a:r>
              <a:rPr lang="en-US" dirty="0"/>
              <a:t> which used LF data – “none of this would be possible without LANDFIRE” – quote from Kit O’Connor</a:t>
            </a:r>
          </a:p>
        </p:txBody>
      </p:sp>
      <p:sp>
        <p:nvSpPr>
          <p:cNvPr id="4" name="Slide Number Placeholder 3"/>
          <p:cNvSpPr>
            <a:spLocks noGrp="1"/>
          </p:cNvSpPr>
          <p:nvPr>
            <p:ph type="sldNum" sz="quarter" idx="5"/>
          </p:nvPr>
        </p:nvSpPr>
        <p:spPr/>
        <p:txBody>
          <a:bodyPr/>
          <a:lstStyle/>
          <a:p>
            <a:fld id="{68322CDD-9D6C-4F63-9EC2-648226624108}" type="slidenum">
              <a:rPr lang="en-US" smtClean="0"/>
              <a:t>39</a:t>
            </a:fld>
            <a:endParaRPr lang="en-US"/>
          </a:p>
        </p:txBody>
      </p:sp>
    </p:spTree>
    <p:extLst>
      <p:ext uri="{BB962C8B-B14F-4D97-AF65-F5344CB8AC3E}">
        <p14:creationId xmlns:p14="http://schemas.microsoft.com/office/powerpoint/2010/main" val="36989055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 releases accounting for disturbances in the year before. Lines between base map and updates are getting blurred.</a:t>
            </a:r>
          </a:p>
        </p:txBody>
      </p:sp>
      <p:sp>
        <p:nvSpPr>
          <p:cNvPr id="4" name="Slide Number Placeholder 3"/>
          <p:cNvSpPr>
            <a:spLocks noGrp="1"/>
          </p:cNvSpPr>
          <p:nvPr>
            <p:ph type="sldNum" sz="quarter" idx="5"/>
          </p:nvPr>
        </p:nvSpPr>
        <p:spPr/>
        <p:txBody>
          <a:bodyPr/>
          <a:lstStyle/>
          <a:p>
            <a:fld id="{68322CDD-9D6C-4F63-9EC2-648226624108}" type="slidenum">
              <a:rPr lang="en-US" smtClean="0"/>
              <a:t>41</a:t>
            </a:fld>
            <a:endParaRPr lang="en-US"/>
          </a:p>
        </p:txBody>
      </p:sp>
    </p:spTree>
    <p:extLst>
      <p:ext uri="{BB962C8B-B14F-4D97-AF65-F5344CB8AC3E}">
        <p14:creationId xmlns:p14="http://schemas.microsoft.com/office/powerpoint/2010/main" val="691280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For chat:</a:t>
            </a:r>
          </a:p>
          <a:p>
            <a:pPr marL="0" indent="0"/>
            <a:r>
              <a:rPr lang="en-US" dirty="0"/>
              <a:t>YouTube: https://www.youtube.com/user/landfirevideo</a:t>
            </a:r>
          </a:p>
          <a:p>
            <a:pPr marL="0" indent="0"/>
            <a:r>
              <a:rPr lang="en-US" dirty="0"/>
              <a:t>LANDFIRE Brief: http://eepurl.com/baJ_BH</a:t>
            </a:r>
          </a:p>
          <a:p>
            <a:pPr marL="0" indent="0"/>
            <a:r>
              <a:rPr lang="en-US" dirty="0"/>
              <a:t>Twitter: https://twitter.com/nature_LANDFIRE</a:t>
            </a:r>
          </a:p>
          <a:p>
            <a:pPr marL="0" indent="0"/>
            <a:r>
              <a:rPr lang="en-US" dirty="0"/>
              <a:t>LF Homepage: https://landfire.gov/</a:t>
            </a:r>
          </a:p>
          <a:p>
            <a:pPr marL="0" indent="0"/>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7B123-C8A0-4A25-A57F-32A23FE316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8458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Register: https://tnc.zoom.us/meeting/register/tJIocumupzMpEtN63X--Or1r6CJej683Bp5E</a:t>
            </a:r>
          </a:p>
          <a:p>
            <a:pPr marL="0" indent="0"/>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7B123-C8A0-4A25-A57F-32A23FE316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065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Glimpse of our viewer and data download system. Vector geodatabase. Have a process– for standardizing format and hierarchy based on source etc. Put a call out for data by Oct 30</a:t>
            </a:r>
            <a:r>
              <a:rPr lang="en-US" baseline="30000" dirty="0"/>
              <a:t>th</a:t>
            </a:r>
            <a:r>
              <a:rPr lang="en-US" dirty="0"/>
              <a:t> of each year.- Work by NE liaison and you can see that evidence.</a:t>
            </a:r>
          </a:p>
        </p:txBody>
      </p:sp>
      <p:sp>
        <p:nvSpPr>
          <p:cNvPr id="4" name="Slide Number Placeholder 3"/>
          <p:cNvSpPr>
            <a:spLocks noGrp="1"/>
          </p:cNvSpPr>
          <p:nvPr>
            <p:ph type="sldNum" sz="quarter" idx="5"/>
          </p:nvPr>
        </p:nvSpPr>
        <p:spPr/>
        <p:txBody>
          <a:bodyPr/>
          <a:lstStyle/>
          <a:p>
            <a:fld id="{68322CDD-9D6C-4F63-9EC2-648226624108}" type="slidenum">
              <a:rPr lang="en-US" smtClean="0"/>
              <a:t>5</a:t>
            </a:fld>
            <a:endParaRPr lang="en-US"/>
          </a:p>
        </p:txBody>
      </p:sp>
    </p:spTree>
    <p:extLst>
      <p:ext uri="{BB962C8B-B14F-4D97-AF65-F5344CB8AC3E}">
        <p14:creationId xmlns:p14="http://schemas.microsoft.com/office/powerpoint/2010/main" val="1917214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TSSC = about 15 full time core folks that help to create the product and deliver it and another 5-10 part time as needed.</a:t>
            </a:r>
          </a:p>
          <a:p>
            <a:r>
              <a:rPr lang="en-US" dirty="0"/>
              <a:t>Separate out into ack, and for more </a:t>
            </a:r>
            <a:r>
              <a:rPr lang="en-US"/>
              <a:t>info: ADD IN THE CONSERVATION GATEWAY</a:t>
            </a:r>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44</a:t>
            </a:fld>
            <a:endParaRPr lang="en-US"/>
          </a:p>
        </p:txBody>
      </p:sp>
    </p:spTree>
    <p:extLst>
      <p:ext uri="{BB962C8B-B14F-4D97-AF65-F5344CB8AC3E}">
        <p14:creationId xmlns:p14="http://schemas.microsoft.com/office/powerpoint/2010/main" val="10439279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ACTION PLAN! </a:t>
            </a:r>
          </a:p>
          <a:p>
            <a:r>
              <a:rPr lang="en-US" dirty="0"/>
              <a:t>Based on what you just saw – what info do you need LANDFIRE to reflect to meet these goals?</a:t>
            </a:r>
          </a:p>
          <a:p>
            <a:endParaRPr lang="en-US" dirty="0"/>
          </a:p>
          <a:p>
            <a:r>
              <a:rPr lang="en-US" dirty="0"/>
              <a:t>Ask them what the challenges are that tie back to LF and how can we help.</a:t>
            </a:r>
          </a:p>
          <a:p>
            <a:r>
              <a:rPr lang="en-US" dirty="0"/>
              <a:t>Do you need training, what methods to use to address questions, are there applications to help address your issues.</a:t>
            </a:r>
          </a:p>
          <a:p>
            <a:r>
              <a:rPr lang="en-US" dirty="0"/>
              <a:t>Calibration for your area</a:t>
            </a:r>
          </a:p>
          <a:p>
            <a:r>
              <a:rPr lang="en-US" dirty="0"/>
              <a:t>Have you been to our website?</a:t>
            </a:r>
          </a:p>
          <a:p>
            <a:endParaRPr lang="en-US" dirty="0"/>
          </a:p>
          <a:p>
            <a:r>
              <a:rPr lang="en-US" dirty="0"/>
              <a:t>Builds on the story.</a:t>
            </a:r>
          </a:p>
          <a:p>
            <a:r>
              <a:rPr lang="en-US" dirty="0"/>
              <a:t>How the data is being used….are you providing data – can we get it? </a:t>
            </a:r>
          </a:p>
          <a:p>
            <a:endParaRPr lang="en-US" dirty="0"/>
          </a:p>
          <a:p>
            <a:r>
              <a:rPr lang="en-US" dirty="0"/>
              <a:t>Prior to this presentation how aware were you of LF as the driver?</a:t>
            </a:r>
          </a:p>
          <a:p>
            <a:endParaRPr lang="en-US" dirty="0"/>
          </a:p>
          <a:p>
            <a:r>
              <a:rPr lang="en-US" dirty="0"/>
              <a:t>Here is where you get LF data. Do you  know where to get it?</a:t>
            </a:r>
          </a:p>
          <a:p>
            <a:endParaRPr lang="en-US" dirty="0"/>
          </a:p>
          <a:p>
            <a:endParaRPr lang="en-US" dirty="0"/>
          </a:p>
          <a:p>
            <a:r>
              <a:rPr lang="en-US" dirty="0"/>
              <a:t>Speak from the manager perspective on this! </a:t>
            </a:r>
          </a:p>
          <a:p>
            <a:endParaRPr lang="en-US" dirty="0"/>
          </a:p>
          <a:p>
            <a:r>
              <a:rPr lang="en-US" dirty="0"/>
              <a:t>How can we help LF improve their data?</a:t>
            </a:r>
          </a:p>
          <a:p>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45</a:t>
            </a:fld>
            <a:endParaRPr lang="en-US"/>
          </a:p>
        </p:txBody>
      </p:sp>
    </p:spTree>
    <p:extLst>
      <p:ext uri="{BB962C8B-B14F-4D97-AF65-F5344CB8AC3E}">
        <p14:creationId xmlns:p14="http://schemas.microsoft.com/office/powerpoint/2010/main" val="2443047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Raster/pixel based (30m) with attributes for each pixel telling you the cause, how it was derived, severity, general confidence etc.  Explain acronyms. Other national fire mapping products.</a:t>
            </a:r>
          </a:p>
        </p:txBody>
      </p:sp>
      <p:sp>
        <p:nvSpPr>
          <p:cNvPr id="4" name="Slide Number Placeholder 3"/>
          <p:cNvSpPr>
            <a:spLocks noGrp="1"/>
          </p:cNvSpPr>
          <p:nvPr>
            <p:ph type="sldNum" sz="quarter" idx="5"/>
          </p:nvPr>
        </p:nvSpPr>
        <p:spPr/>
        <p:txBody>
          <a:bodyPr/>
          <a:lstStyle/>
          <a:p>
            <a:fld id="{68322CDD-9D6C-4F63-9EC2-648226624108}" type="slidenum">
              <a:rPr lang="en-US" smtClean="0"/>
              <a:t>6</a:t>
            </a:fld>
            <a:endParaRPr lang="en-US"/>
          </a:p>
        </p:txBody>
      </p:sp>
    </p:spTree>
    <p:extLst>
      <p:ext uri="{BB962C8B-B14F-4D97-AF65-F5344CB8AC3E}">
        <p14:creationId xmlns:p14="http://schemas.microsoft.com/office/powerpoint/2010/main" val="1041293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XY point locations (over our </a:t>
            </a:r>
            <a:r>
              <a:rPr lang="en-US" dirty="0" err="1"/>
              <a:t>geoArea</a:t>
            </a:r>
            <a:r>
              <a:rPr lang="en-US" dirty="0"/>
              <a:t> regions) with species and cover – used to train our ML models for mapping vegetation type cover and height – great resource for AI/ML applications.</a:t>
            </a:r>
          </a:p>
        </p:txBody>
      </p:sp>
      <p:sp>
        <p:nvSpPr>
          <p:cNvPr id="4" name="Slide Number Placeholder 3"/>
          <p:cNvSpPr>
            <a:spLocks noGrp="1"/>
          </p:cNvSpPr>
          <p:nvPr>
            <p:ph type="sldNum" sz="quarter" idx="5"/>
          </p:nvPr>
        </p:nvSpPr>
        <p:spPr/>
        <p:txBody>
          <a:bodyPr/>
          <a:lstStyle/>
          <a:p>
            <a:fld id="{68322CDD-9D6C-4F63-9EC2-648226624108}" type="slidenum">
              <a:rPr lang="en-US" smtClean="0"/>
              <a:t>7</a:t>
            </a:fld>
            <a:endParaRPr lang="en-US"/>
          </a:p>
        </p:txBody>
      </p:sp>
    </p:spTree>
    <p:extLst>
      <p:ext uri="{BB962C8B-B14F-4D97-AF65-F5344CB8AC3E}">
        <p14:creationId xmlns:p14="http://schemas.microsoft.com/office/powerpoint/2010/main" val="1298292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EVT – ES number of classes mapped vs. EVT-NVC number of classes mapped. Here are about 75 of the ES classes, about 10% of natural veg classes available. </a:t>
            </a:r>
          </a:p>
        </p:txBody>
      </p:sp>
      <p:sp>
        <p:nvSpPr>
          <p:cNvPr id="4" name="Slide Number Placeholder 3"/>
          <p:cNvSpPr>
            <a:spLocks noGrp="1"/>
          </p:cNvSpPr>
          <p:nvPr>
            <p:ph type="sldNum" sz="quarter" idx="5"/>
          </p:nvPr>
        </p:nvSpPr>
        <p:spPr/>
        <p:txBody>
          <a:bodyPr/>
          <a:lstStyle/>
          <a:p>
            <a:fld id="{68322CDD-9D6C-4F63-9EC2-648226624108}" type="slidenum">
              <a:rPr lang="en-US" smtClean="0"/>
              <a:t>8</a:t>
            </a:fld>
            <a:endParaRPr lang="en-US"/>
          </a:p>
        </p:txBody>
      </p:sp>
    </p:spTree>
    <p:extLst>
      <p:ext uri="{BB962C8B-B14F-4D97-AF65-F5344CB8AC3E}">
        <p14:creationId xmlns:p14="http://schemas.microsoft.com/office/powerpoint/2010/main" val="3932689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is refined enough that you can use at more moderate or local scale. </a:t>
            </a:r>
          </a:p>
        </p:txBody>
      </p:sp>
      <p:sp>
        <p:nvSpPr>
          <p:cNvPr id="4" name="Slide Number Placeholder 3"/>
          <p:cNvSpPr>
            <a:spLocks noGrp="1"/>
          </p:cNvSpPr>
          <p:nvPr>
            <p:ph type="sldNum" sz="quarter" idx="5"/>
          </p:nvPr>
        </p:nvSpPr>
        <p:spPr/>
        <p:txBody>
          <a:bodyPr/>
          <a:lstStyle/>
          <a:p>
            <a:fld id="{68322CDD-9D6C-4F63-9EC2-648226624108}" type="slidenum">
              <a:rPr lang="en-US" smtClean="0"/>
              <a:t>9</a:t>
            </a:fld>
            <a:endParaRPr lang="en-US"/>
          </a:p>
        </p:txBody>
      </p:sp>
    </p:spTree>
    <p:extLst>
      <p:ext uri="{BB962C8B-B14F-4D97-AF65-F5344CB8AC3E}">
        <p14:creationId xmlns:p14="http://schemas.microsoft.com/office/powerpoint/2010/main" val="1062772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into the details of our cover and height raster/pixel-based layers – remind everyone that mapping is modeling…. Nobody has real world information for every 30m pixel of the country and so mapping is a science. GEDI is helping, but there are still challenges.</a:t>
            </a:r>
          </a:p>
        </p:txBody>
      </p:sp>
      <p:sp>
        <p:nvSpPr>
          <p:cNvPr id="4" name="Slide Number Placeholder 3"/>
          <p:cNvSpPr>
            <a:spLocks noGrp="1"/>
          </p:cNvSpPr>
          <p:nvPr>
            <p:ph type="sldNum" sz="quarter" idx="5"/>
          </p:nvPr>
        </p:nvSpPr>
        <p:spPr/>
        <p:txBody>
          <a:bodyPr/>
          <a:lstStyle/>
          <a:p>
            <a:fld id="{68322CDD-9D6C-4F63-9EC2-648226624108}" type="slidenum">
              <a:rPr lang="en-US" smtClean="0"/>
              <a:t>10</a:t>
            </a:fld>
            <a:endParaRPr lang="en-US"/>
          </a:p>
        </p:txBody>
      </p:sp>
    </p:spTree>
    <p:extLst>
      <p:ext uri="{BB962C8B-B14F-4D97-AF65-F5344CB8AC3E}">
        <p14:creationId xmlns:p14="http://schemas.microsoft.com/office/powerpoint/2010/main" val="105981463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7200"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BA446D-F3CD-4BCC-8D3C-EF26950CF2A1}"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b="0"/>
            </a:lvl1pPr>
          </a:lstStyle>
          <a:p>
            <a:fld id="{7A340878-4938-4478-894C-35C8CDB837CF}" type="slidenum">
              <a:rPr lang="en-US" smtClean="0"/>
              <a:t>‹#›</a:t>
            </a:fld>
            <a:endParaRPr lang="en-US"/>
          </a:p>
        </p:txBody>
      </p:sp>
      <p:sp>
        <p:nvSpPr>
          <p:cNvPr id="13" name="Rectangle 12">
            <a:extLst>
              <a:ext uri="{FF2B5EF4-FFF2-40B4-BE49-F238E27FC236}">
                <a16:creationId xmlns:a16="http://schemas.microsoft.com/office/drawing/2014/main" id="{ADCDBE8B-22C2-4E01-ADF4-6D93A4AFAF7E}"/>
              </a:ext>
            </a:extLst>
          </p:cNvPr>
          <p:cNvSpPr/>
          <p:nvPr userDrawn="1"/>
        </p:nvSpPr>
        <p:spPr>
          <a:xfrm>
            <a:off x="0" y="5888736"/>
            <a:ext cx="12192000" cy="109728"/>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033A1E-8AFA-4D84-8885-593C3422437A}"/>
              </a:ext>
            </a:extLst>
          </p:cNvPr>
          <p:cNvSpPr/>
          <p:nvPr userDrawn="1"/>
        </p:nvSpPr>
        <p:spPr>
          <a:xfrm>
            <a:off x="0" y="5888736"/>
            <a:ext cx="12192000" cy="109728"/>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670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4043619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35067558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62635559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FDBA446D-F3CD-4BCC-8D3C-EF26950CF2A1}" type="datetimeFigureOut">
              <a:rPr lang="en-US" smtClean="0"/>
              <a:t>11/21/2022</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7A340878-4938-4478-894C-35C8CDB837CF}" type="slidenum">
              <a:rPr lang="en-US" smtClean="0"/>
              <a:t>‹#›</a:t>
            </a:fld>
            <a:endParaRPr lang="en-US"/>
          </a:p>
        </p:txBody>
      </p:sp>
      <p:pic>
        <p:nvPicPr>
          <p:cNvPr id="11" name="Picture 10">
            <a:extLst>
              <a:ext uri="{FF2B5EF4-FFF2-40B4-BE49-F238E27FC236}">
                <a16:creationId xmlns:a16="http://schemas.microsoft.com/office/drawing/2014/main" id="{62B28578-00DF-4A05-BBB5-2A2FCD1DF17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bwMode="hidden">
          <a:xfrm>
            <a:off x="7753739" y="283"/>
            <a:ext cx="4435717" cy="6856286"/>
          </a:xfrm>
          <a:prstGeom prst="rect">
            <a:avLst/>
          </a:prstGeom>
        </p:spPr>
      </p:pic>
      <p:sp>
        <p:nvSpPr>
          <p:cNvPr id="12" name="Rectangle 11">
            <a:extLst>
              <a:ext uri="{FF2B5EF4-FFF2-40B4-BE49-F238E27FC236}">
                <a16:creationId xmlns:a16="http://schemas.microsoft.com/office/drawing/2014/main" id="{77774678-205D-41CD-BA4A-BD8F721F22C4}"/>
              </a:ext>
            </a:extLst>
          </p:cNvPr>
          <p:cNvSpPr/>
          <p:nvPr userDrawn="1"/>
        </p:nvSpPr>
        <p:spPr>
          <a:xfrm>
            <a:off x="770708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9568B5-8BDA-47C6-8855-2BEE0EDD87E4}"/>
              </a:ext>
            </a:extLst>
          </p:cNvPr>
          <p:cNvSpPr/>
          <p:nvPr userDrawn="1"/>
        </p:nvSpPr>
        <p:spPr>
          <a:xfrm>
            <a:off x="7707084" y="0"/>
            <a:ext cx="54864" cy="6858000"/>
          </a:xfrm>
          <a:prstGeom prst="rect">
            <a:avLst/>
          </a:prstGeom>
          <a:ln>
            <a:noFill/>
          </a:ln>
          <a:effectLst>
            <a:innerShdw blurRad="25400" dist="127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040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35891289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48932644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13289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13179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62387312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3487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0">
                <a:solidFill>
                  <a:srgbClr val="FFFFFF"/>
                </a:solidFill>
                <a:latin typeface="+mj-lt"/>
              </a:defRPr>
            </a:lvl1pPr>
          </a:lstStyle>
          <a:p>
            <a:fld id="{E31375A4-56A4-47D6-9801-1991572033F7}" type="slidenum">
              <a:rPr lang="en-US" smtClean="0"/>
              <a:pPr/>
              <a:t>‹#›</a:t>
            </a:fld>
            <a:endParaRPr lang="en-US"/>
          </a:p>
        </p:txBody>
      </p:sp>
      <p:sp>
        <p:nvSpPr>
          <p:cNvPr id="10" name="Rectangle 9">
            <a:extLst>
              <a:ext uri="{FF2B5EF4-FFF2-40B4-BE49-F238E27FC236}">
                <a16:creationId xmlns:a16="http://schemas.microsoft.com/office/drawing/2014/main" id="{7119AFBD-D24D-46C1-8710-588D8D965FBD}"/>
              </a:ext>
            </a:extLst>
          </p:cNvPr>
          <p:cNvSpPr/>
          <p:nvPr userDrawn="1"/>
        </p:nvSpPr>
        <p:spPr>
          <a:xfrm>
            <a:off x="0" y="6257036"/>
            <a:ext cx="12192000" cy="54864"/>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70208D8-6166-4311-B114-F1A1DD7BAB5A}"/>
              </a:ext>
            </a:extLst>
          </p:cNvPr>
          <p:cNvSpPr/>
          <p:nvPr userDrawn="1"/>
        </p:nvSpPr>
        <p:spPr>
          <a:xfrm>
            <a:off x="0" y="6257036"/>
            <a:ext cx="12192000" cy="54864"/>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1627036"/>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800"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6.gif"/><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6.gif"/></Relationships>
</file>

<file path=ppt/slides/_rels/slide1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gif"/><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2.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5.wdp"/><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gif"/><Relationship Id="rId7"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gif"/><Relationship Id="rId7"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3.png"/><Relationship Id="rId9"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6.gi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4.png"/><Relationship Id="rId7"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gif"/><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6.gif"/><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6.gif"/><Relationship Id="rId4" Type="http://schemas.openxmlformats.org/officeDocument/2006/relationships/image" Target="../media/image84.png"/><Relationship Id="rId9"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6.gif"/></Relationships>
</file>

<file path=ppt/slides/_rels/slide44.xml.rels><?xml version="1.0" encoding="UTF-8" standalone="yes"?>
<Relationships xmlns="http://schemas.openxmlformats.org/package/2006/relationships"><Relationship Id="rId3" Type="http://schemas.openxmlformats.org/officeDocument/2006/relationships/hyperlink" Target="mailto:ilapuma@contractor.usgs.gov"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6.gif"/><Relationship Id="rId4" Type="http://schemas.openxmlformats.org/officeDocument/2006/relationships/hyperlink" Target="mailto:helpdesk@landfire.gov"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gi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7592" y="2199372"/>
            <a:ext cx="10058400" cy="1143000"/>
          </a:xfrm>
        </p:spPr>
        <p:txBody>
          <a:bodyPr/>
          <a:lstStyle/>
          <a:p>
            <a:r>
              <a:rPr lang="en-US" sz="4400" dirty="0"/>
              <a:t>LANDFIRE: Foundational data used to support Cohesive Strategy Goals</a:t>
            </a:r>
          </a:p>
        </p:txBody>
      </p:sp>
      <p:sp>
        <p:nvSpPr>
          <p:cNvPr id="5" name="TextBox 4">
            <a:extLst>
              <a:ext uri="{FF2B5EF4-FFF2-40B4-BE49-F238E27FC236}">
                <a16:creationId xmlns:a16="http://schemas.microsoft.com/office/drawing/2014/main" id="{03995EAC-41DA-478C-A9E4-8B85DE1BF913}"/>
              </a:ext>
            </a:extLst>
          </p:cNvPr>
          <p:cNvSpPr txBox="1"/>
          <p:nvPr/>
        </p:nvSpPr>
        <p:spPr>
          <a:xfrm>
            <a:off x="937592" y="4411101"/>
            <a:ext cx="9690653" cy="970137"/>
          </a:xfrm>
          <a:prstGeom prst="rect">
            <a:avLst/>
          </a:prstGeom>
          <a:noFill/>
        </p:spPr>
        <p:txBody>
          <a:bodyPr wrap="square" rtlCol="0">
            <a:spAutoFit/>
          </a:bodyPr>
          <a:lstStyle/>
          <a:p>
            <a:pPr>
              <a:lnSpc>
                <a:spcPct val="80000"/>
              </a:lnSpc>
              <a:defRPr/>
            </a:pPr>
            <a:r>
              <a:rPr lang="en-US" sz="1600" dirty="0">
                <a:ea typeface="ＭＳ Ｐゴシック" pitchFamily="34" charset="-128"/>
              </a:rPr>
              <a:t>Inga La Puma*  	LANDFIRE Technical Lead</a:t>
            </a:r>
            <a:br>
              <a:rPr lang="en-US" sz="1600" dirty="0">
                <a:ea typeface="ＭＳ Ｐゴシック" pitchFamily="34" charset="-128"/>
              </a:rPr>
            </a:br>
            <a:br>
              <a:rPr lang="en-US" sz="1600" dirty="0">
                <a:ea typeface="ＭＳ Ｐゴシック" pitchFamily="34" charset="-128"/>
              </a:rPr>
            </a:br>
            <a:r>
              <a:rPr lang="en-US" sz="1600" i="1" dirty="0">
                <a:ea typeface="ＭＳ Ｐゴシック" pitchFamily="34" charset="-128"/>
              </a:rPr>
              <a:t>*</a:t>
            </a:r>
            <a:r>
              <a:rPr lang="en-US" sz="1100" i="1" dirty="0">
                <a:ea typeface="ＭＳ Ｐゴシック" pitchFamily="34" charset="-128"/>
              </a:rPr>
              <a:t>KBR, contractor to the U.S. Geological Survey (USGS) Center for Earth Resources Observation and Science (EROS), </a:t>
            </a:r>
          </a:p>
          <a:p>
            <a:pPr>
              <a:lnSpc>
                <a:spcPct val="80000"/>
              </a:lnSpc>
              <a:defRPr/>
            </a:pPr>
            <a:r>
              <a:rPr lang="en-US" sz="1100" i="1" dirty="0">
                <a:ea typeface="ＭＳ Ｐゴシック" pitchFamily="34" charset="-128"/>
              </a:rPr>
              <a:t>Sioux Falls, South Dakota</a:t>
            </a:r>
            <a:br>
              <a:rPr lang="en-US" sz="1100" i="1" dirty="0">
                <a:ea typeface="ＭＳ Ｐゴシック" pitchFamily="34" charset="-128"/>
              </a:rPr>
            </a:br>
            <a:r>
              <a:rPr lang="en-US" sz="1200" dirty="0">
                <a:latin typeface="Calibri" panose="020F0502020204030204" pitchFamily="34" charset="0"/>
                <a:ea typeface="ＭＳ Ｐゴシック" pitchFamily="34" charset="-128"/>
                <a:cs typeface="Calibri" panose="020F0502020204030204" pitchFamily="34" charset="0"/>
              </a:rPr>
              <a:t>Work performed under USGS contract 140G0121D0001</a:t>
            </a:r>
          </a:p>
        </p:txBody>
      </p:sp>
      <p:pic>
        <p:nvPicPr>
          <p:cNvPr id="6" name="Picture 5" descr="LANDFIRE Logo">
            <a:extLst>
              <a:ext uri="{FF2B5EF4-FFF2-40B4-BE49-F238E27FC236}">
                <a16:creationId xmlns:a16="http://schemas.microsoft.com/office/drawing/2014/main" id="{FAA97378-592D-47F6-BAD1-1AF40B2EA2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3170" y="3950014"/>
            <a:ext cx="2585723" cy="1283425"/>
          </a:xfrm>
          <a:prstGeom prst="rect">
            <a:avLst/>
          </a:prstGeom>
        </p:spPr>
      </p:pic>
      <p:pic>
        <p:nvPicPr>
          <p:cNvPr id="9" name="Picture 8" descr="LANDFIRE image banner">
            <a:extLst>
              <a:ext uri="{FF2B5EF4-FFF2-40B4-BE49-F238E27FC236}">
                <a16:creationId xmlns:a16="http://schemas.microsoft.com/office/drawing/2014/main" id="{4F93AE60-2C5F-46CE-A11D-86D46E842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7" y="279326"/>
            <a:ext cx="12161520" cy="851317"/>
          </a:xfrm>
          <a:prstGeom prst="rect">
            <a:avLst/>
          </a:prstGeom>
        </p:spPr>
      </p:pic>
      <p:pic>
        <p:nvPicPr>
          <p:cNvPr id="4" name="Picture 3" descr="LANDFIRE partner logos">
            <a:extLst>
              <a:ext uri="{FF2B5EF4-FFF2-40B4-BE49-F238E27FC236}">
                <a16:creationId xmlns:a16="http://schemas.microsoft.com/office/drawing/2014/main" id="{D1956128-E696-4956-9176-63FCDE982E60}"/>
              </a:ext>
            </a:extLst>
          </p:cNvPr>
          <p:cNvPicPr>
            <a:picLocks noChangeAspect="1"/>
          </p:cNvPicPr>
          <p:nvPr/>
        </p:nvPicPr>
        <p:blipFill>
          <a:blip r:embed="rId4"/>
          <a:stretch>
            <a:fillRect/>
          </a:stretch>
        </p:blipFill>
        <p:spPr>
          <a:xfrm>
            <a:off x="9229336" y="5165953"/>
            <a:ext cx="1975275" cy="615749"/>
          </a:xfrm>
          <a:prstGeom prst="rect">
            <a:avLst/>
          </a:prstGeom>
        </p:spPr>
      </p:pic>
    </p:spTree>
    <p:extLst>
      <p:ext uri="{BB962C8B-B14F-4D97-AF65-F5344CB8AC3E}">
        <p14:creationId xmlns:p14="http://schemas.microsoft.com/office/powerpoint/2010/main" val="35322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F33F-563C-4024-8151-ECD14152BDB2}"/>
              </a:ext>
            </a:extLst>
          </p:cNvPr>
          <p:cNvSpPr>
            <a:spLocks noGrp="1"/>
          </p:cNvSpPr>
          <p:nvPr>
            <p:ph type="title"/>
          </p:nvPr>
        </p:nvSpPr>
        <p:spPr>
          <a:xfrm>
            <a:off x="485775" y="400431"/>
            <a:ext cx="10058400" cy="1609344"/>
          </a:xfrm>
        </p:spPr>
        <p:txBody>
          <a:bodyPr/>
          <a:lstStyle/>
          <a:p>
            <a:r>
              <a:rPr lang="en-US" dirty="0"/>
              <a:t>Mapping is modeling</a:t>
            </a:r>
          </a:p>
        </p:txBody>
      </p:sp>
      <p:pic>
        <p:nvPicPr>
          <p:cNvPr id="4" name="Picture 3" descr="Picture showing how modeling is done with lidar and topography">
            <a:extLst>
              <a:ext uri="{FF2B5EF4-FFF2-40B4-BE49-F238E27FC236}">
                <a16:creationId xmlns:a16="http://schemas.microsoft.com/office/drawing/2014/main" id="{C3BE394D-55F1-4130-9B1F-8C213B9135EC}"/>
              </a:ext>
            </a:extLst>
          </p:cNvPr>
          <p:cNvPicPr>
            <a:picLocks noChangeAspect="1"/>
          </p:cNvPicPr>
          <p:nvPr/>
        </p:nvPicPr>
        <p:blipFill rotWithShape="1">
          <a:blip r:embed="rId3"/>
          <a:srcRect l="4178" t="21800" r="2154"/>
          <a:stretch/>
        </p:blipFill>
        <p:spPr>
          <a:xfrm>
            <a:off x="485775" y="1717672"/>
            <a:ext cx="7800975" cy="4207548"/>
          </a:xfrm>
          <a:prstGeom prst="rect">
            <a:avLst/>
          </a:prstGeom>
        </p:spPr>
      </p:pic>
      <p:sp>
        <p:nvSpPr>
          <p:cNvPr id="5" name="TextBox 4">
            <a:extLst>
              <a:ext uri="{FF2B5EF4-FFF2-40B4-BE49-F238E27FC236}">
                <a16:creationId xmlns:a16="http://schemas.microsoft.com/office/drawing/2014/main" id="{AD632157-F882-42A4-91CC-CC0BE551B6F5}"/>
              </a:ext>
            </a:extLst>
          </p:cNvPr>
          <p:cNvSpPr txBox="1"/>
          <p:nvPr/>
        </p:nvSpPr>
        <p:spPr>
          <a:xfrm>
            <a:off x="8610600" y="2009775"/>
            <a:ext cx="2933700" cy="2585323"/>
          </a:xfrm>
          <a:prstGeom prst="rect">
            <a:avLst/>
          </a:prstGeom>
          <a:noFill/>
        </p:spPr>
        <p:txBody>
          <a:bodyPr wrap="square" rtlCol="0">
            <a:spAutoFit/>
          </a:bodyPr>
          <a:lstStyle/>
          <a:p>
            <a:endParaRPr lang="en-US" dirty="0"/>
          </a:p>
          <a:p>
            <a:r>
              <a:rPr lang="en-US" dirty="0"/>
              <a:t>LANDFIRE uses machine learning to extrapolate across the landscape</a:t>
            </a:r>
          </a:p>
          <a:p>
            <a:endParaRPr lang="en-US" dirty="0"/>
          </a:p>
          <a:p>
            <a:r>
              <a:rPr lang="en-US" dirty="0"/>
              <a:t>LANDFIRE trains models with real plot and lidar data</a:t>
            </a:r>
          </a:p>
          <a:p>
            <a:endParaRPr lang="en-US" dirty="0"/>
          </a:p>
          <a:p>
            <a:endParaRPr lang="en-US" dirty="0"/>
          </a:p>
        </p:txBody>
      </p:sp>
      <p:pic>
        <p:nvPicPr>
          <p:cNvPr id="6" name="Picture 5" descr="landfire logo">
            <a:extLst>
              <a:ext uri="{FF2B5EF4-FFF2-40B4-BE49-F238E27FC236}">
                <a16:creationId xmlns:a16="http://schemas.microsoft.com/office/drawing/2014/main" id="{C423A3C7-5B91-4207-8EA1-053A862E10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Tree>
    <p:extLst>
      <p:ext uri="{BB962C8B-B14F-4D97-AF65-F5344CB8AC3E}">
        <p14:creationId xmlns:p14="http://schemas.microsoft.com/office/powerpoint/2010/main" val="2834029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of the US showing vegetation">
            <a:extLst>
              <a:ext uri="{FF2B5EF4-FFF2-40B4-BE49-F238E27FC236}">
                <a16:creationId xmlns:a16="http://schemas.microsoft.com/office/drawing/2014/main" id="{86F8A1F0-1E2D-4AA9-B910-2C03FE927DA1}"/>
              </a:ext>
            </a:extLst>
          </p:cNvPr>
          <p:cNvPicPr>
            <a:picLocks noChangeAspect="1"/>
          </p:cNvPicPr>
          <p:nvPr/>
        </p:nvPicPr>
        <p:blipFill>
          <a:blip r:embed="rId3"/>
          <a:stretch>
            <a:fillRect/>
          </a:stretch>
        </p:blipFill>
        <p:spPr>
          <a:xfrm>
            <a:off x="223520" y="1686560"/>
            <a:ext cx="7678222" cy="4458322"/>
          </a:xfrm>
          <a:prstGeom prst="rect">
            <a:avLst/>
          </a:prstGeom>
        </p:spPr>
      </p:pic>
      <p:sp>
        <p:nvSpPr>
          <p:cNvPr id="2" name="Title 1">
            <a:extLst>
              <a:ext uri="{FF2B5EF4-FFF2-40B4-BE49-F238E27FC236}">
                <a16:creationId xmlns:a16="http://schemas.microsoft.com/office/drawing/2014/main" id="{B5096904-1B91-47F3-BCE2-A163BC4B1A4C}"/>
              </a:ext>
            </a:extLst>
          </p:cNvPr>
          <p:cNvSpPr>
            <a:spLocks noGrp="1"/>
          </p:cNvSpPr>
          <p:nvPr>
            <p:ph type="title"/>
          </p:nvPr>
        </p:nvSpPr>
        <p:spPr>
          <a:xfrm>
            <a:off x="142240" y="42628"/>
            <a:ext cx="12049760" cy="1643932"/>
          </a:xfrm>
        </p:spPr>
        <p:txBody>
          <a:bodyPr>
            <a:normAutofit/>
          </a:bodyPr>
          <a:lstStyle/>
          <a:p>
            <a:r>
              <a:rPr lang="en-US" sz="3600" dirty="0"/>
              <a:t>Vegetation: Existing Vegetation Cover (EVC)</a:t>
            </a:r>
          </a:p>
        </p:txBody>
      </p:sp>
      <p:pic>
        <p:nvPicPr>
          <p:cNvPr id="6" name="Picture 5" descr="landfire logo">
            <a:extLst>
              <a:ext uri="{FF2B5EF4-FFF2-40B4-BE49-F238E27FC236}">
                <a16:creationId xmlns:a16="http://schemas.microsoft.com/office/drawing/2014/main" id="{D9055FEC-D54E-43B2-A162-CEDCC9398C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9435" y="6084539"/>
            <a:ext cx="1341748" cy="665977"/>
          </a:xfrm>
          <a:prstGeom prst="rect">
            <a:avLst/>
          </a:prstGeom>
        </p:spPr>
      </p:pic>
      <p:sp>
        <p:nvSpPr>
          <p:cNvPr id="7" name="TextBox 6">
            <a:extLst>
              <a:ext uri="{FF2B5EF4-FFF2-40B4-BE49-F238E27FC236}">
                <a16:creationId xmlns:a16="http://schemas.microsoft.com/office/drawing/2014/main" id="{25EF24EE-2410-40FB-99BD-D90658A57DC3}"/>
              </a:ext>
            </a:extLst>
          </p:cNvPr>
          <p:cNvSpPr txBox="1"/>
          <p:nvPr/>
        </p:nvSpPr>
        <p:spPr>
          <a:xfrm>
            <a:off x="223520" y="1317228"/>
            <a:ext cx="6699270" cy="369332"/>
          </a:xfrm>
          <a:prstGeom prst="rect">
            <a:avLst/>
          </a:prstGeom>
          <a:noFill/>
        </p:spPr>
        <p:txBody>
          <a:bodyPr wrap="none" rtlCol="0">
            <a:spAutoFit/>
          </a:bodyPr>
          <a:lstStyle/>
          <a:p>
            <a:r>
              <a:rPr lang="en-US" dirty="0"/>
              <a:t>Continuous values between 0-100% for herbs, shrubs and trees</a:t>
            </a:r>
          </a:p>
        </p:txBody>
      </p:sp>
      <p:pic>
        <p:nvPicPr>
          <p:cNvPr id="8" name="Picture 7" descr="blown up picture of the US showing EVC">
            <a:extLst>
              <a:ext uri="{FF2B5EF4-FFF2-40B4-BE49-F238E27FC236}">
                <a16:creationId xmlns:a16="http://schemas.microsoft.com/office/drawing/2014/main" id="{D0CD5907-E9C9-45B5-8187-BF95EDA6F643}"/>
              </a:ext>
            </a:extLst>
          </p:cNvPr>
          <p:cNvPicPr>
            <a:picLocks noChangeAspect="1"/>
          </p:cNvPicPr>
          <p:nvPr/>
        </p:nvPicPr>
        <p:blipFill>
          <a:blip r:embed="rId5"/>
          <a:stretch>
            <a:fillRect/>
          </a:stretch>
        </p:blipFill>
        <p:spPr>
          <a:xfrm>
            <a:off x="5958034" y="1642544"/>
            <a:ext cx="5482275" cy="3572911"/>
          </a:xfrm>
          <a:prstGeom prst="rect">
            <a:avLst/>
          </a:prstGeom>
        </p:spPr>
      </p:pic>
    </p:spTree>
    <p:extLst>
      <p:ext uri="{BB962C8B-B14F-4D97-AF65-F5344CB8AC3E}">
        <p14:creationId xmlns:p14="http://schemas.microsoft.com/office/powerpoint/2010/main" val="108896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6904-1B91-47F3-BCE2-A163BC4B1A4C}"/>
              </a:ext>
            </a:extLst>
          </p:cNvPr>
          <p:cNvSpPr>
            <a:spLocks noGrp="1"/>
          </p:cNvSpPr>
          <p:nvPr>
            <p:ph type="title"/>
          </p:nvPr>
        </p:nvSpPr>
        <p:spPr>
          <a:xfrm>
            <a:off x="142240" y="42628"/>
            <a:ext cx="12049760" cy="1643932"/>
          </a:xfrm>
        </p:spPr>
        <p:txBody>
          <a:bodyPr>
            <a:normAutofit/>
          </a:bodyPr>
          <a:lstStyle/>
          <a:p>
            <a:r>
              <a:rPr lang="en-US" sz="3600" dirty="0"/>
              <a:t>Vegetation: Existing Vegetation Height (EVH)</a:t>
            </a:r>
          </a:p>
        </p:txBody>
      </p:sp>
      <p:pic>
        <p:nvPicPr>
          <p:cNvPr id="6" name="Picture 5" descr="landfire logo">
            <a:extLst>
              <a:ext uri="{FF2B5EF4-FFF2-40B4-BE49-F238E27FC236}">
                <a16:creationId xmlns:a16="http://schemas.microsoft.com/office/drawing/2014/main" id="{D9055FEC-D54E-43B2-A162-CEDCC9398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435" y="6084539"/>
            <a:ext cx="1341748" cy="665977"/>
          </a:xfrm>
          <a:prstGeom prst="rect">
            <a:avLst/>
          </a:prstGeom>
        </p:spPr>
      </p:pic>
      <p:sp>
        <p:nvSpPr>
          <p:cNvPr id="7" name="TextBox 6">
            <a:extLst>
              <a:ext uri="{FF2B5EF4-FFF2-40B4-BE49-F238E27FC236}">
                <a16:creationId xmlns:a16="http://schemas.microsoft.com/office/drawing/2014/main" id="{25EF24EE-2410-40FB-99BD-D90658A57DC3}"/>
              </a:ext>
            </a:extLst>
          </p:cNvPr>
          <p:cNvSpPr txBox="1"/>
          <p:nvPr/>
        </p:nvSpPr>
        <p:spPr>
          <a:xfrm>
            <a:off x="223520" y="1317228"/>
            <a:ext cx="6699270" cy="369332"/>
          </a:xfrm>
          <a:prstGeom prst="rect">
            <a:avLst/>
          </a:prstGeom>
          <a:noFill/>
        </p:spPr>
        <p:txBody>
          <a:bodyPr wrap="none" rtlCol="0">
            <a:spAutoFit/>
          </a:bodyPr>
          <a:lstStyle/>
          <a:p>
            <a:r>
              <a:rPr lang="en-US" dirty="0"/>
              <a:t>Continuous values between 0-100m for herbs, shrubs and trees</a:t>
            </a:r>
          </a:p>
        </p:txBody>
      </p:sp>
      <p:pic>
        <p:nvPicPr>
          <p:cNvPr id="10" name="Picture 9" descr="picture of the US showing EVH">
            <a:extLst>
              <a:ext uri="{FF2B5EF4-FFF2-40B4-BE49-F238E27FC236}">
                <a16:creationId xmlns:a16="http://schemas.microsoft.com/office/drawing/2014/main" id="{78E964DF-0BEB-45BA-BEAD-0E73C36B0C97}"/>
              </a:ext>
            </a:extLst>
          </p:cNvPr>
          <p:cNvPicPr>
            <a:picLocks noChangeAspect="1"/>
          </p:cNvPicPr>
          <p:nvPr/>
        </p:nvPicPr>
        <p:blipFill>
          <a:blip r:embed="rId4"/>
          <a:stretch>
            <a:fillRect/>
          </a:stretch>
        </p:blipFill>
        <p:spPr>
          <a:xfrm>
            <a:off x="142240" y="1686560"/>
            <a:ext cx="8125959" cy="4448796"/>
          </a:xfrm>
          <a:prstGeom prst="rect">
            <a:avLst/>
          </a:prstGeom>
        </p:spPr>
      </p:pic>
      <p:pic>
        <p:nvPicPr>
          <p:cNvPr id="5" name="Picture 4" descr="Blown up picture of the US showing EVH">
            <a:extLst>
              <a:ext uri="{FF2B5EF4-FFF2-40B4-BE49-F238E27FC236}">
                <a16:creationId xmlns:a16="http://schemas.microsoft.com/office/drawing/2014/main" id="{D08F8202-5525-44FD-B483-97864515D954}"/>
              </a:ext>
            </a:extLst>
          </p:cNvPr>
          <p:cNvPicPr>
            <a:picLocks noChangeAspect="1"/>
          </p:cNvPicPr>
          <p:nvPr/>
        </p:nvPicPr>
        <p:blipFill>
          <a:blip r:embed="rId5"/>
          <a:stretch>
            <a:fillRect/>
          </a:stretch>
        </p:blipFill>
        <p:spPr>
          <a:xfrm>
            <a:off x="6167120" y="1686560"/>
            <a:ext cx="5978285" cy="3677046"/>
          </a:xfrm>
          <a:prstGeom prst="rect">
            <a:avLst/>
          </a:prstGeom>
        </p:spPr>
      </p:pic>
    </p:spTree>
    <p:extLst>
      <p:ext uri="{BB962C8B-B14F-4D97-AF65-F5344CB8AC3E}">
        <p14:creationId xmlns:p14="http://schemas.microsoft.com/office/powerpoint/2010/main" val="202676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6904-1B91-47F3-BCE2-A163BC4B1A4C}"/>
              </a:ext>
            </a:extLst>
          </p:cNvPr>
          <p:cNvSpPr>
            <a:spLocks noGrp="1"/>
          </p:cNvSpPr>
          <p:nvPr>
            <p:ph type="title"/>
          </p:nvPr>
        </p:nvSpPr>
        <p:spPr>
          <a:xfrm>
            <a:off x="142240" y="42628"/>
            <a:ext cx="12049760" cy="1643932"/>
          </a:xfrm>
        </p:spPr>
        <p:txBody>
          <a:bodyPr>
            <a:normAutofit/>
          </a:bodyPr>
          <a:lstStyle/>
          <a:p>
            <a:r>
              <a:rPr lang="en-US" sz="3600" dirty="0"/>
              <a:t>Fuel: Fire Behavior Fuel Model 40 (FBFM40)</a:t>
            </a:r>
          </a:p>
        </p:txBody>
      </p:sp>
      <p:pic>
        <p:nvPicPr>
          <p:cNvPr id="6" name="Picture 5" descr="landfire logo">
            <a:extLst>
              <a:ext uri="{FF2B5EF4-FFF2-40B4-BE49-F238E27FC236}">
                <a16:creationId xmlns:a16="http://schemas.microsoft.com/office/drawing/2014/main" id="{D9055FEC-D54E-43B2-A162-CEDCC9398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435" y="6084539"/>
            <a:ext cx="1341748" cy="665977"/>
          </a:xfrm>
          <a:prstGeom prst="rect">
            <a:avLst/>
          </a:prstGeom>
        </p:spPr>
      </p:pic>
      <p:sp>
        <p:nvSpPr>
          <p:cNvPr id="7" name="TextBox 6">
            <a:extLst>
              <a:ext uri="{FF2B5EF4-FFF2-40B4-BE49-F238E27FC236}">
                <a16:creationId xmlns:a16="http://schemas.microsoft.com/office/drawing/2014/main" id="{25EF24EE-2410-40FB-99BD-D90658A57DC3}"/>
              </a:ext>
            </a:extLst>
          </p:cNvPr>
          <p:cNvSpPr txBox="1"/>
          <p:nvPr/>
        </p:nvSpPr>
        <p:spPr>
          <a:xfrm>
            <a:off x="142240" y="1096511"/>
            <a:ext cx="9815508" cy="369332"/>
          </a:xfrm>
          <a:prstGeom prst="rect">
            <a:avLst/>
          </a:prstGeom>
          <a:noFill/>
        </p:spPr>
        <p:txBody>
          <a:bodyPr wrap="none" rtlCol="0">
            <a:spAutoFit/>
          </a:bodyPr>
          <a:lstStyle/>
          <a:p>
            <a:r>
              <a:rPr lang="en-US" dirty="0"/>
              <a:t>Surface fuel models describing how rate of spread and flame length changes with fuel moisture</a:t>
            </a:r>
          </a:p>
        </p:txBody>
      </p:sp>
      <p:pic>
        <p:nvPicPr>
          <p:cNvPr id="9" name="Picture 8" descr="Legend for FBFM40">
            <a:extLst>
              <a:ext uri="{FF2B5EF4-FFF2-40B4-BE49-F238E27FC236}">
                <a16:creationId xmlns:a16="http://schemas.microsoft.com/office/drawing/2014/main" id="{6BDE6E47-8E12-4D68-BF81-4E9C08BDA9D5}"/>
              </a:ext>
            </a:extLst>
          </p:cNvPr>
          <p:cNvPicPr>
            <a:picLocks noChangeAspect="1"/>
          </p:cNvPicPr>
          <p:nvPr/>
        </p:nvPicPr>
        <p:blipFill rotWithShape="1">
          <a:blip r:embed="rId4"/>
          <a:srcRect t="1017"/>
          <a:stretch/>
        </p:blipFill>
        <p:spPr>
          <a:xfrm>
            <a:off x="8983400" y="1686560"/>
            <a:ext cx="1667108" cy="3338034"/>
          </a:xfrm>
          <a:prstGeom prst="rect">
            <a:avLst/>
          </a:prstGeom>
        </p:spPr>
      </p:pic>
      <p:pic>
        <p:nvPicPr>
          <p:cNvPr id="12" name="Picture 11" descr="Legend for FBFM40">
            <a:extLst>
              <a:ext uri="{FF2B5EF4-FFF2-40B4-BE49-F238E27FC236}">
                <a16:creationId xmlns:a16="http://schemas.microsoft.com/office/drawing/2014/main" id="{355006A5-E2DF-47B6-8FDC-E1148D173A8A}"/>
              </a:ext>
            </a:extLst>
          </p:cNvPr>
          <p:cNvPicPr>
            <a:picLocks noChangeAspect="1"/>
          </p:cNvPicPr>
          <p:nvPr/>
        </p:nvPicPr>
        <p:blipFill rotWithShape="1">
          <a:blip r:embed="rId5"/>
          <a:srcRect l="-582" t="-9207" r="582" b="9207"/>
          <a:stretch/>
        </p:blipFill>
        <p:spPr>
          <a:xfrm>
            <a:off x="8009941" y="1416283"/>
            <a:ext cx="1009791" cy="2648320"/>
          </a:xfrm>
          <a:prstGeom prst="rect">
            <a:avLst/>
          </a:prstGeom>
        </p:spPr>
      </p:pic>
      <p:pic>
        <p:nvPicPr>
          <p:cNvPr id="4" name="Picture 3" descr="Legend for FBFM40">
            <a:extLst>
              <a:ext uri="{FF2B5EF4-FFF2-40B4-BE49-F238E27FC236}">
                <a16:creationId xmlns:a16="http://schemas.microsoft.com/office/drawing/2014/main" id="{BF09A711-88AC-4346-B175-AAA9F8CB5542}"/>
              </a:ext>
            </a:extLst>
          </p:cNvPr>
          <p:cNvPicPr>
            <a:picLocks noChangeAspect="1"/>
          </p:cNvPicPr>
          <p:nvPr/>
        </p:nvPicPr>
        <p:blipFill>
          <a:blip r:embed="rId6"/>
          <a:stretch>
            <a:fillRect/>
          </a:stretch>
        </p:blipFill>
        <p:spPr>
          <a:xfrm>
            <a:off x="9957748" y="1686560"/>
            <a:ext cx="1505160" cy="3372321"/>
          </a:xfrm>
          <a:prstGeom prst="rect">
            <a:avLst/>
          </a:prstGeom>
        </p:spPr>
      </p:pic>
      <p:pic>
        <p:nvPicPr>
          <p:cNvPr id="14" name="Picture 13" descr="Picture of the US showing FBFM40">
            <a:extLst>
              <a:ext uri="{FF2B5EF4-FFF2-40B4-BE49-F238E27FC236}">
                <a16:creationId xmlns:a16="http://schemas.microsoft.com/office/drawing/2014/main" id="{5188F5E2-F022-404A-BA1F-64DEE97286E8}"/>
              </a:ext>
            </a:extLst>
          </p:cNvPr>
          <p:cNvPicPr>
            <a:picLocks noChangeAspect="1"/>
          </p:cNvPicPr>
          <p:nvPr/>
        </p:nvPicPr>
        <p:blipFill>
          <a:blip r:embed="rId7"/>
          <a:stretch>
            <a:fillRect/>
          </a:stretch>
        </p:blipFill>
        <p:spPr>
          <a:xfrm>
            <a:off x="207877" y="1627062"/>
            <a:ext cx="7802064" cy="4134427"/>
          </a:xfrm>
          <a:prstGeom prst="rect">
            <a:avLst/>
          </a:prstGeom>
        </p:spPr>
      </p:pic>
    </p:spTree>
    <p:extLst>
      <p:ext uri="{BB962C8B-B14F-4D97-AF65-F5344CB8AC3E}">
        <p14:creationId xmlns:p14="http://schemas.microsoft.com/office/powerpoint/2010/main" val="3139954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6904-1B91-47F3-BCE2-A163BC4B1A4C}"/>
              </a:ext>
            </a:extLst>
          </p:cNvPr>
          <p:cNvSpPr>
            <a:spLocks noGrp="1"/>
          </p:cNvSpPr>
          <p:nvPr>
            <p:ph type="title"/>
          </p:nvPr>
        </p:nvSpPr>
        <p:spPr>
          <a:xfrm>
            <a:off x="142240" y="42628"/>
            <a:ext cx="12049760" cy="1643932"/>
          </a:xfrm>
        </p:spPr>
        <p:txBody>
          <a:bodyPr>
            <a:normAutofit/>
          </a:bodyPr>
          <a:lstStyle/>
          <a:p>
            <a:r>
              <a:rPr lang="en-US" sz="3600" dirty="0"/>
              <a:t>Fuel: Fuel Characteristic Classification System (FCCS)</a:t>
            </a:r>
          </a:p>
        </p:txBody>
      </p:sp>
      <p:pic>
        <p:nvPicPr>
          <p:cNvPr id="6" name="Picture 5" descr="landfire logo">
            <a:extLst>
              <a:ext uri="{FF2B5EF4-FFF2-40B4-BE49-F238E27FC236}">
                <a16:creationId xmlns:a16="http://schemas.microsoft.com/office/drawing/2014/main" id="{D9055FEC-D54E-43B2-A162-CEDCC9398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435" y="6084539"/>
            <a:ext cx="1341748" cy="665977"/>
          </a:xfrm>
          <a:prstGeom prst="rect">
            <a:avLst/>
          </a:prstGeom>
        </p:spPr>
      </p:pic>
      <p:sp>
        <p:nvSpPr>
          <p:cNvPr id="7" name="TextBox 6">
            <a:extLst>
              <a:ext uri="{FF2B5EF4-FFF2-40B4-BE49-F238E27FC236}">
                <a16:creationId xmlns:a16="http://schemas.microsoft.com/office/drawing/2014/main" id="{25EF24EE-2410-40FB-99BD-D90658A57DC3}"/>
              </a:ext>
            </a:extLst>
          </p:cNvPr>
          <p:cNvSpPr txBox="1"/>
          <p:nvPr/>
        </p:nvSpPr>
        <p:spPr>
          <a:xfrm>
            <a:off x="203855" y="1334372"/>
            <a:ext cx="5314275" cy="369332"/>
          </a:xfrm>
          <a:prstGeom prst="rect">
            <a:avLst/>
          </a:prstGeom>
          <a:noFill/>
        </p:spPr>
        <p:txBody>
          <a:bodyPr wrap="none" rtlCol="0">
            <a:spAutoFit/>
          </a:bodyPr>
          <a:lstStyle/>
          <a:p>
            <a:r>
              <a:rPr lang="en-US" dirty="0"/>
              <a:t>Fuel models describing fuel loading across strata</a:t>
            </a:r>
          </a:p>
        </p:txBody>
      </p:sp>
      <p:pic>
        <p:nvPicPr>
          <p:cNvPr id="5" name="Picture 4" descr="Picture of the US showing FCCS">
            <a:extLst>
              <a:ext uri="{FF2B5EF4-FFF2-40B4-BE49-F238E27FC236}">
                <a16:creationId xmlns:a16="http://schemas.microsoft.com/office/drawing/2014/main" id="{5F2C599D-A04E-4B61-AD19-AF121D937E39}"/>
              </a:ext>
            </a:extLst>
          </p:cNvPr>
          <p:cNvPicPr>
            <a:picLocks noChangeAspect="1"/>
          </p:cNvPicPr>
          <p:nvPr/>
        </p:nvPicPr>
        <p:blipFill>
          <a:blip r:embed="rId4"/>
          <a:stretch>
            <a:fillRect/>
          </a:stretch>
        </p:blipFill>
        <p:spPr>
          <a:xfrm>
            <a:off x="1778000" y="1778205"/>
            <a:ext cx="7301136" cy="4368124"/>
          </a:xfrm>
          <a:prstGeom prst="rect">
            <a:avLst/>
          </a:prstGeom>
        </p:spPr>
      </p:pic>
    </p:spTree>
    <p:extLst>
      <p:ext uri="{BB962C8B-B14F-4D97-AF65-F5344CB8AC3E}">
        <p14:creationId xmlns:p14="http://schemas.microsoft.com/office/powerpoint/2010/main" val="2980066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6904-1B91-47F3-BCE2-A163BC4B1A4C}"/>
              </a:ext>
            </a:extLst>
          </p:cNvPr>
          <p:cNvSpPr>
            <a:spLocks noGrp="1"/>
          </p:cNvSpPr>
          <p:nvPr>
            <p:ph type="title"/>
          </p:nvPr>
        </p:nvSpPr>
        <p:spPr>
          <a:xfrm>
            <a:off x="142240" y="42628"/>
            <a:ext cx="12049760" cy="1643932"/>
          </a:xfrm>
        </p:spPr>
        <p:txBody>
          <a:bodyPr>
            <a:normAutofit/>
          </a:bodyPr>
          <a:lstStyle/>
          <a:p>
            <a:r>
              <a:rPr lang="en-US" sz="3600" dirty="0"/>
              <a:t>Fuel: Seasonal Mod-FIS</a:t>
            </a:r>
          </a:p>
        </p:txBody>
      </p:sp>
      <p:pic>
        <p:nvPicPr>
          <p:cNvPr id="6" name="Picture 5" descr="LANDFIRE LOGO">
            <a:extLst>
              <a:ext uri="{FF2B5EF4-FFF2-40B4-BE49-F238E27FC236}">
                <a16:creationId xmlns:a16="http://schemas.microsoft.com/office/drawing/2014/main" id="{D9055FEC-D54E-43B2-A162-CEDCC9398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435" y="6084539"/>
            <a:ext cx="1341748" cy="665977"/>
          </a:xfrm>
          <a:prstGeom prst="rect">
            <a:avLst/>
          </a:prstGeom>
        </p:spPr>
      </p:pic>
      <p:sp>
        <p:nvSpPr>
          <p:cNvPr id="7" name="TextBox 6">
            <a:extLst>
              <a:ext uri="{FF2B5EF4-FFF2-40B4-BE49-F238E27FC236}">
                <a16:creationId xmlns:a16="http://schemas.microsoft.com/office/drawing/2014/main" id="{25EF24EE-2410-40FB-99BD-D90658A57DC3}"/>
              </a:ext>
            </a:extLst>
          </p:cNvPr>
          <p:cNvSpPr txBox="1"/>
          <p:nvPr/>
        </p:nvSpPr>
        <p:spPr>
          <a:xfrm>
            <a:off x="203855" y="1334372"/>
            <a:ext cx="10354181" cy="369332"/>
          </a:xfrm>
          <a:prstGeom prst="rect">
            <a:avLst/>
          </a:prstGeom>
          <a:noFill/>
        </p:spPr>
        <p:txBody>
          <a:bodyPr wrap="none" rtlCol="0">
            <a:spAutoFit/>
          </a:bodyPr>
          <a:lstStyle/>
          <a:p>
            <a:r>
              <a:rPr lang="en-US" dirty="0"/>
              <a:t>Adjusted herbaceous fuel models for the Great Basin and Southwest released Spring, Summer, Fall</a:t>
            </a:r>
          </a:p>
        </p:txBody>
      </p:sp>
      <p:pic>
        <p:nvPicPr>
          <p:cNvPr id="4" name="Picture 3" descr="Picture showing Mod-FIS">
            <a:extLst>
              <a:ext uri="{FF2B5EF4-FFF2-40B4-BE49-F238E27FC236}">
                <a16:creationId xmlns:a16="http://schemas.microsoft.com/office/drawing/2014/main" id="{F7FE8357-6165-4FEC-AADB-12A863FAE061}"/>
              </a:ext>
            </a:extLst>
          </p:cNvPr>
          <p:cNvPicPr>
            <a:picLocks noChangeAspect="1"/>
          </p:cNvPicPr>
          <p:nvPr/>
        </p:nvPicPr>
        <p:blipFill>
          <a:blip r:embed="rId4"/>
          <a:stretch>
            <a:fillRect/>
          </a:stretch>
        </p:blipFill>
        <p:spPr>
          <a:xfrm>
            <a:off x="1306165" y="1875494"/>
            <a:ext cx="5753903" cy="4020111"/>
          </a:xfrm>
          <a:prstGeom prst="rect">
            <a:avLst/>
          </a:prstGeom>
        </p:spPr>
      </p:pic>
      <p:sp>
        <p:nvSpPr>
          <p:cNvPr id="10" name="TextBox 9">
            <a:extLst>
              <a:ext uri="{FF2B5EF4-FFF2-40B4-BE49-F238E27FC236}">
                <a16:creationId xmlns:a16="http://schemas.microsoft.com/office/drawing/2014/main" id="{970C51FE-A066-4C39-9675-B311434C4E52}"/>
              </a:ext>
            </a:extLst>
          </p:cNvPr>
          <p:cNvSpPr txBox="1"/>
          <p:nvPr/>
        </p:nvSpPr>
        <p:spPr>
          <a:xfrm>
            <a:off x="8379810" y="2136338"/>
            <a:ext cx="3060499" cy="2585323"/>
          </a:xfrm>
          <a:prstGeom prst="rect">
            <a:avLst/>
          </a:prstGeom>
          <a:noFill/>
        </p:spPr>
        <p:txBody>
          <a:bodyPr wrap="square">
            <a:spAutoFit/>
          </a:bodyPr>
          <a:lstStyle/>
          <a:p>
            <a:r>
              <a:rPr lang="en-US" dirty="0"/>
              <a:t>GS1 Shrubs are about 1-foot high, low grass load. Spread rate moderate; flame length low.</a:t>
            </a:r>
          </a:p>
          <a:p>
            <a:endParaRPr lang="en-US" dirty="0"/>
          </a:p>
          <a:p>
            <a:r>
              <a:rPr lang="en-US" dirty="0"/>
              <a:t>GS2 Shrubs are 1 to 3 feet high, moderate grass load. Spread rate high; flame length moderate.</a:t>
            </a:r>
          </a:p>
        </p:txBody>
      </p:sp>
      <p:pic>
        <p:nvPicPr>
          <p:cNvPr id="11" name="Picture 10" descr="Showing a screen shot of identify tool">
            <a:extLst>
              <a:ext uri="{FF2B5EF4-FFF2-40B4-BE49-F238E27FC236}">
                <a16:creationId xmlns:a16="http://schemas.microsoft.com/office/drawing/2014/main" id="{813BF16B-AADF-4281-A794-0614BA974B78}"/>
              </a:ext>
            </a:extLst>
          </p:cNvPr>
          <p:cNvPicPr>
            <a:picLocks noChangeAspect="1"/>
          </p:cNvPicPr>
          <p:nvPr/>
        </p:nvPicPr>
        <p:blipFill>
          <a:blip r:embed="rId5"/>
          <a:stretch>
            <a:fillRect/>
          </a:stretch>
        </p:blipFill>
        <p:spPr>
          <a:xfrm>
            <a:off x="5380945" y="1876288"/>
            <a:ext cx="2762636" cy="2886478"/>
          </a:xfrm>
          <a:prstGeom prst="rect">
            <a:avLst/>
          </a:prstGeom>
        </p:spPr>
      </p:pic>
    </p:spTree>
    <p:extLst>
      <p:ext uri="{BB962C8B-B14F-4D97-AF65-F5344CB8AC3E}">
        <p14:creationId xmlns:p14="http://schemas.microsoft.com/office/powerpoint/2010/main" val="2191909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572652" cy="1029810"/>
          </a:xfrm>
        </p:spPr>
        <p:txBody>
          <a:bodyPr>
            <a:noAutofit/>
          </a:bodyPr>
          <a:lstStyle/>
          <a:p>
            <a:r>
              <a:rPr lang="en-US" sz="3600" dirty="0"/>
              <a:t>LANDFIRE layers</a:t>
            </a:r>
          </a:p>
        </p:txBody>
      </p:sp>
      <p:pic>
        <p:nvPicPr>
          <p:cNvPr id="4" name="Picture 3" descr="LANDFIRE logo">
            <a:extLst>
              <a:ext uri="{FF2B5EF4-FFF2-40B4-BE49-F238E27FC236}">
                <a16:creationId xmlns:a16="http://schemas.microsoft.com/office/drawing/2014/main" id="{3F143A5E-7379-4B3A-A3EF-794D1413D5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435" y="6084539"/>
            <a:ext cx="1341748" cy="665977"/>
          </a:xfrm>
          <a:prstGeom prst="rect">
            <a:avLst/>
          </a:prstGeom>
        </p:spPr>
      </p:pic>
      <p:pic>
        <p:nvPicPr>
          <p:cNvPr id="10" name="Picture 9" descr="US picture of fuels">
            <a:extLst>
              <a:ext uri="{FF2B5EF4-FFF2-40B4-BE49-F238E27FC236}">
                <a16:creationId xmlns:a16="http://schemas.microsoft.com/office/drawing/2014/main" id="{2C98D029-3A7E-4AB8-9F2D-0B22C652A5CD}"/>
              </a:ext>
            </a:extLst>
          </p:cNvPr>
          <p:cNvPicPr>
            <a:picLocks noChangeAspect="1"/>
          </p:cNvPicPr>
          <p:nvPr/>
        </p:nvPicPr>
        <p:blipFill>
          <a:blip r:embed="rId4"/>
          <a:stretch>
            <a:fillRect/>
          </a:stretch>
        </p:blipFill>
        <p:spPr>
          <a:xfrm>
            <a:off x="6121101" y="2065822"/>
            <a:ext cx="2373901" cy="1494435"/>
          </a:xfrm>
          <a:prstGeom prst="rect">
            <a:avLst/>
          </a:prstGeom>
        </p:spPr>
      </p:pic>
      <p:pic>
        <p:nvPicPr>
          <p:cNvPr id="11" name="Picture 10" descr="Picture of the US showing Fire Regime">
            <a:extLst>
              <a:ext uri="{FF2B5EF4-FFF2-40B4-BE49-F238E27FC236}">
                <a16:creationId xmlns:a16="http://schemas.microsoft.com/office/drawing/2014/main" id="{1B4C3E6A-B743-469E-8971-EED2ED8B2133}"/>
              </a:ext>
            </a:extLst>
          </p:cNvPr>
          <p:cNvPicPr>
            <a:picLocks noChangeAspect="1"/>
          </p:cNvPicPr>
          <p:nvPr/>
        </p:nvPicPr>
        <p:blipFill>
          <a:blip r:embed="rId5"/>
          <a:stretch>
            <a:fillRect/>
          </a:stretch>
        </p:blipFill>
        <p:spPr>
          <a:xfrm>
            <a:off x="9357930" y="2033399"/>
            <a:ext cx="2418765" cy="1537684"/>
          </a:xfrm>
          <a:prstGeom prst="rect">
            <a:avLst/>
          </a:prstGeom>
          <a:ln>
            <a:noFill/>
          </a:ln>
        </p:spPr>
      </p:pic>
      <p:pic>
        <p:nvPicPr>
          <p:cNvPr id="15" name="Picture 14" descr="picture of the US showing vegetation">
            <a:extLst>
              <a:ext uri="{FF2B5EF4-FFF2-40B4-BE49-F238E27FC236}">
                <a16:creationId xmlns:a16="http://schemas.microsoft.com/office/drawing/2014/main" id="{6504AABB-8609-47EA-9A4F-7B16249410A8}"/>
              </a:ext>
            </a:extLst>
          </p:cNvPr>
          <p:cNvPicPr>
            <a:picLocks noChangeAspect="1"/>
          </p:cNvPicPr>
          <p:nvPr/>
        </p:nvPicPr>
        <p:blipFill>
          <a:blip r:embed="rId6"/>
          <a:stretch>
            <a:fillRect/>
          </a:stretch>
        </p:blipFill>
        <p:spPr>
          <a:xfrm>
            <a:off x="3113249" y="4619234"/>
            <a:ext cx="2340599" cy="1494435"/>
          </a:xfrm>
          <a:prstGeom prst="rect">
            <a:avLst/>
          </a:prstGeom>
          <a:ln>
            <a:noFill/>
          </a:ln>
        </p:spPr>
      </p:pic>
      <p:sp>
        <p:nvSpPr>
          <p:cNvPr id="3" name="TextBox 2">
            <a:extLst>
              <a:ext uri="{FF2B5EF4-FFF2-40B4-BE49-F238E27FC236}">
                <a16:creationId xmlns:a16="http://schemas.microsoft.com/office/drawing/2014/main" id="{5D9F7FE7-D2E5-4B92-BCE4-A7B8A3ECED71}"/>
              </a:ext>
            </a:extLst>
          </p:cNvPr>
          <p:cNvSpPr txBox="1"/>
          <p:nvPr/>
        </p:nvSpPr>
        <p:spPr>
          <a:xfrm>
            <a:off x="2976209" y="902067"/>
            <a:ext cx="1441485" cy="1107996"/>
          </a:xfrm>
          <a:prstGeom prst="rect">
            <a:avLst/>
          </a:prstGeom>
          <a:noFill/>
        </p:spPr>
        <p:txBody>
          <a:bodyPr wrap="none" rtlCol="0">
            <a:spAutoFit/>
          </a:bodyPr>
          <a:lstStyle/>
          <a:p>
            <a:r>
              <a:rPr lang="en-US" dirty="0"/>
              <a:t>Topographic</a:t>
            </a:r>
          </a:p>
          <a:p>
            <a:r>
              <a:rPr lang="en-US" sz="1200" dirty="0"/>
              <a:t>Slope (deg)</a:t>
            </a:r>
          </a:p>
          <a:p>
            <a:r>
              <a:rPr lang="en-US" sz="1200" dirty="0"/>
              <a:t>Slope (%)</a:t>
            </a:r>
          </a:p>
          <a:p>
            <a:r>
              <a:rPr lang="en-US" sz="1200" dirty="0"/>
              <a:t>Aspect</a:t>
            </a:r>
          </a:p>
          <a:p>
            <a:r>
              <a:rPr lang="en-US" sz="1200" dirty="0"/>
              <a:t>Elevation</a:t>
            </a:r>
          </a:p>
        </p:txBody>
      </p:sp>
      <p:sp>
        <p:nvSpPr>
          <p:cNvPr id="21" name="TextBox 20">
            <a:extLst>
              <a:ext uri="{FF2B5EF4-FFF2-40B4-BE49-F238E27FC236}">
                <a16:creationId xmlns:a16="http://schemas.microsoft.com/office/drawing/2014/main" id="{2E20A272-82F2-4B75-820C-6141174C4812}"/>
              </a:ext>
            </a:extLst>
          </p:cNvPr>
          <p:cNvSpPr txBox="1"/>
          <p:nvPr/>
        </p:nvSpPr>
        <p:spPr>
          <a:xfrm>
            <a:off x="204023" y="3714417"/>
            <a:ext cx="2564753" cy="738664"/>
          </a:xfrm>
          <a:prstGeom prst="rect">
            <a:avLst/>
          </a:prstGeom>
          <a:noFill/>
        </p:spPr>
        <p:txBody>
          <a:bodyPr wrap="square" rtlCol="0">
            <a:spAutoFit/>
          </a:bodyPr>
          <a:lstStyle/>
          <a:p>
            <a:r>
              <a:rPr lang="en-US" dirty="0"/>
              <a:t>Reference</a:t>
            </a:r>
          </a:p>
          <a:p>
            <a:r>
              <a:rPr lang="en-US" sz="1200" b="1" dirty="0"/>
              <a:t>Reference Database (plots)</a:t>
            </a:r>
          </a:p>
          <a:p>
            <a:r>
              <a:rPr lang="en-US" sz="1200" b="1" dirty="0"/>
              <a:t>Events Geodatabase (polygons)</a:t>
            </a:r>
          </a:p>
        </p:txBody>
      </p:sp>
      <p:sp>
        <p:nvSpPr>
          <p:cNvPr id="22" name="TextBox 21">
            <a:extLst>
              <a:ext uri="{FF2B5EF4-FFF2-40B4-BE49-F238E27FC236}">
                <a16:creationId xmlns:a16="http://schemas.microsoft.com/office/drawing/2014/main" id="{65993783-5977-466F-A1EA-556986604EB6}"/>
              </a:ext>
            </a:extLst>
          </p:cNvPr>
          <p:cNvSpPr txBox="1"/>
          <p:nvPr/>
        </p:nvSpPr>
        <p:spPr>
          <a:xfrm>
            <a:off x="208124" y="915451"/>
            <a:ext cx="2905125" cy="923330"/>
          </a:xfrm>
          <a:prstGeom prst="rect">
            <a:avLst/>
          </a:prstGeom>
          <a:noFill/>
        </p:spPr>
        <p:txBody>
          <a:bodyPr wrap="square" rtlCol="0">
            <a:spAutoFit/>
          </a:bodyPr>
          <a:lstStyle/>
          <a:p>
            <a:r>
              <a:rPr lang="en-US" dirty="0"/>
              <a:t>Disturbance</a:t>
            </a:r>
          </a:p>
          <a:p>
            <a:r>
              <a:rPr lang="en-US" sz="1200" b="1" dirty="0"/>
              <a:t>Annual (every year)</a:t>
            </a:r>
          </a:p>
          <a:p>
            <a:r>
              <a:rPr lang="en-US" sz="1200" b="1" dirty="0"/>
              <a:t>Historical Disturbance (10 years)</a:t>
            </a:r>
          </a:p>
          <a:p>
            <a:r>
              <a:rPr lang="en-US" sz="1200" dirty="0"/>
              <a:t>Fuel Disturbance</a:t>
            </a:r>
          </a:p>
        </p:txBody>
      </p:sp>
      <p:sp>
        <p:nvSpPr>
          <p:cNvPr id="24" name="TextBox 23">
            <a:extLst>
              <a:ext uri="{FF2B5EF4-FFF2-40B4-BE49-F238E27FC236}">
                <a16:creationId xmlns:a16="http://schemas.microsoft.com/office/drawing/2014/main" id="{BCC74839-4D57-403E-B74E-6C39FCF3B254}"/>
              </a:ext>
            </a:extLst>
          </p:cNvPr>
          <p:cNvSpPr txBox="1"/>
          <p:nvPr/>
        </p:nvSpPr>
        <p:spPr>
          <a:xfrm>
            <a:off x="6015392" y="3579442"/>
            <a:ext cx="3451273" cy="2400657"/>
          </a:xfrm>
          <a:prstGeom prst="rect">
            <a:avLst/>
          </a:prstGeom>
          <a:noFill/>
        </p:spPr>
        <p:txBody>
          <a:bodyPr wrap="square" rtlCol="0">
            <a:spAutoFit/>
          </a:bodyPr>
          <a:lstStyle/>
          <a:p>
            <a:r>
              <a:rPr lang="en-US" dirty="0"/>
              <a:t>Fuels</a:t>
            </a:r>
          </a:p>
          <a:p>
            <a:r>
              <a:rPr lang="en-US" sz="1200" dirty="0"/>
              <a:t>13 Anderson Fire Behavior Fuel Models</a:t>
            </a:r>
          </a:p>
          <a:p>
            <a:r>
              <a:rPr lang="en-US" sz="1200" b="1" dirty="0"/>
              <a:t>40 Scott and Burgan Fire Behavior Fuel Models</a:t>
            </a:r>
          </a:p>
          <a:p>
            <a:r>
              <a:rPr lang="en-US" sz="1200" b="1" dirty="0"/>
              <a:t>Fuel Characteristic Classification System</a:t>
            </a:r>
          </a:p>
          <a:p>
            <a:r>
              <a:rPr lang="en-US" sz="1200" dirty="0"/>
              <a:t>Canopy Cover</a:t>
            </a:r>
          </a:p>
          <a:p>
            <a:r>
              <a:rPr lang="en-US" sz="1200" dirty="0"/>
              <a:t>Canopy Height</a:t>
            </a:r>
          </a:p>
          <a:p>
            <a:r>
              <a:rPr lang="en-US" sz="1200" dirty="0"/>
              <a:t>Canopy Bulk Density</a:t>
            </a:r>
          </a:p>
          <a:p>
            <a:r>
              <a:rPr lang="en-US" sz="1200" dirty="0"/>
              <a:t>Fuel Vegetation Type</a:t>
            </a:r>
          </a:p>
          <a:p>
            <a:r>
              <a:rPr lang="en-US" sz="1200" dirty="0"/>
              <a:t>Fuel Vegetation Cover</a:t>
            </a:r>
          </a:p>
          <a:p>
            <a:r>
              <a:rPr lang="en-US" sz="1200" dirty="0"/>
              <a:t>Fuel Vegetation Height</a:t>
            </a:r>
            <a:br>
              <a:rPr lang="en-US" sz="1200" dirty="0"/>
            </a:br>
            <a:r>
              <a:rPr lang="en-US" sz="1200" b="1" dirty="0"/>
              <a:t>Mod-FIS</a:t>
            </a:r>
          </a:p>
        </p:txBody>
      </p:sp>
      <p:sp>
        <p:nvSpPr>
          <p:cNvPr id="25" name="TextBox 24">
            <a:extLst>
              <a:ext uri="{FF2B5EF4-FFF2-40B4-BE49-F238E27FC236}">
                <a16:creationId xmlns:a16="http://schemas.microsoft.com/office/drawing/2014/main" id="{7B6FBF9C-D761-4A76-98C3-459E1CB842C4}"/>
              </a:ext>
            </a:extLst>
          </p:cNvPr>
          <p:cNvSpPr txBox="1"/>
          <p:nvPr/>
        </p:nvSpPr>
        <p:spPr>
          <a:xfrm>
            <a:off x="9288948" y="3605308"/>
            <a:ext cx="3451273" cy="2308324"/>
          </a:xfrm>
          <a:prstGeom prst="rect">
            <a:avLst/>
          </a:prstGeom>
          <a:noFill/>
        </p:spPr>
        <p:txBody>
          <a:bodyPr wrap="square" rtlCol="0">
            <a:spAutoFit/>
          </a:bodyPr>
          <a:lstStyle/>
          <a:p>
            <a:r>
              <a:rPr lang="en-US" dirty="0"/>
              <a:t>Fire Regime</a:t>
            </a:r>
          </a:p>
          <a:p>
            <a:r>
              <a:rPr lang="en-US" sz="1200" dirty="0"/>
              <a:t>Succession Class</a:t>
            </a:r>
          </a:p>
          <a:p>
            <a:r>
              <a:rPr lang="en-US" sz="1200" dirty="0"/>
              <a:t>Vegetation Departure Index</a:t>
            </a:r>
          </a:p>
          <a:p>
            <a:r>
              <a:rPr lang="en-US" sz="1200" dirty="0"/>
              <a:t>Vegetation Condition Class</a:t>
            </a:r>
          </a:p>
          <a:p>
            <a:r>
              <a:rPr lang="en-US" sz="1200" dirty="0"/>
              <a:t>Fire Regime Group</a:t>
            </a:r>
          </a:p>
          <a:p>
            <a:r>
              <a:rPr lang="en-US" sz="1200" dirty="0"/>
              <a:t>Fire Return Interval</a:t>
            </a:r>
          </a:p>
          <a:p>
            <a:r>
              <a:rPr lang="en-US" sz="1200" dirty="0"/>
              <a:t>Percent Replacement Severity Fire</a:t>
            </a:r>
          </a:p>
          <a:p>
            <a:r>
              <a:rPr lang="en-US" sz="1200" dirty="0"/>
              <a:t>Percent Mixed Severity Fire</a:t>
            </a:r>
          </a:p>
          <a:p>
            <a:r>
              <a:rPr lang="en-US" sz="1200" dirty="0"/>
              <a:t>Percent Low Severity Fire</a:t>
            </a:r>
          </a:p>
          <a:p>
            <a:endParaRPr lang="en-US" sz="1200" dirty="0"/>
          </a:p>
          <a:p>
            <a:endParaRPr lang="en-US" dirty="0"/>
          </a:p>
        </p:txBody>
      </p:sp>
      <p:sp>
        <p:nvSpPr>
          <p:cNvPr id="29" name="TextBox 28">
            <a:extLst>
              <a:ext uri="{FF2B5EF4-FFF2-40B4-BE49-F238E27FC236}">
                <a16:creationId xmlns:a16="http://schemas.microsoft.com/office/drawing/2014/main" id="{176A256C-A24A-4F13-9935-EA86200B95AE}"/>
              </a:ext>
            </a:extLst>
          </p:cNvPr>
          <p:cNvSpPr txBox="1"/>
          <p:nvPr/>
        </p:nvSpPr>
        <p:spPr>
          <a:xfrm>
            <a:off x="6814462" y="563739"/>
            <a:ext cx="4977446" cy="830997"/>
          </a:xfrm>
          <a:prstGeom prst="rect">
            <a:avLst/>
          </a:prstGeom>
          <a:solidFill>
            <a:schemeClr val="bg1">
              <a:lumMod val="75000"/>
            </a:schemeClr>
          </a:solidFill>
        </p:spPr>
        <p:txBody>
          <a:bodyPr wrap="square" rtlCol="0">
            <a:spAutoFit/>
          </a:bodyPr>
          <a:lstStyle/>
          <a:p>
            <a:r>
              <a:rPr lang="en-US" sz="2400" i="1" dirty="0"/>
              <a:t>All lands in United States and insular areas at the 30m pixel level</a:t>
            </a:r>
          </a:p>
        </p:txBody>
      </p:sp>
      <p:pic>
        <p:nvPicPr>
          <p:cNvPr id="5" name="Picture 4" descr="picture of the US showing disturbance">
            <a:extLst>
              <a:ext uri="{FF2B5EF4-FFF2-40B4-BE49-F238E27FC236}">
                <a16:creationId xmlns:a16="http://schemas.microsoft.com/office/drawing/2014/main" id="{DA1EBA41-D018-4D6F-83F5-E683E391DF35}"/>
              </a:ext>
            </a:extLst>
          </p:cNvPr>
          <p:cNvPicPr>
            <a:picLocks noChangeAspect="1"/>
          </p:cNvPicPr>
          <p:nvPr/>
        </p:nvPicPr>
        <p:blipFill>
          <a:blip r:embed="rId7"/>
          <a:stretch>
            <a:fillRect/>
          </a:stretch>
        </p:blipFill>
        <p:spPr>
          <a:xfrm>
            <a:off x="116253" y="1919618"/>
            <a:ext cx="2496529" cy="1685690"/>
          </a:xfrm>
          <a:prstGeom prst="rect">
            <a:avLst/>
          </a:prstGeom>
        </p:spPr>
      </p:pic>
      <p:pic>
        <p:nvPicPr>
          <p:cNvPr id="7" name="Picture 6" descr="Picture of the US showing topographic">
            <a:extLst>
              <a:ext uri="{FF2B5EF4-FFF2-40B4-BE49-F238E27FC236}">
                <a16:creationId xmlns:a16="http://schemas.microsoft.com/office/drawing/2014/main" id="{60791CC3-298E-479B-865D-3E76F763F6DC}"/>
              </a:ext>
            </a:extLst>
          </p:cNvPr>
          <p:cNvPicPr>
            <a:picLocks noChangeAspect="1"/>
          </p:cNvPicPr>
          <p:nvPr/>
        </p:nvPicPr>
        <p:blipFill>
          <a:blip r:embed="rId8"/>
          <a:stretch>
            <a:fillRect/>
          </a:stretch>
        </p:blipFill>
        <p:spPr>
          <a:xfrm>
            <a:off x="2821620" y="2010063"/>
            <a:ext cx="2612046" cy="1671887"/>
          </a:xfrm>
          <a:prstGeom prst="rect">
            <a:avLst/>
          </a:prstGeom>
        </p:spPr>
      </p:pic>
      <p:pic>
        <p:nvPicPr>
          <p:cNvPr id="9" name="Picture 8" descr="picture of the US showing reference">
            <a:extLst>
              <a:ext uri="{FF2B5EF4-FFF2-40B4-BE49-F238E27FC236}">
                <a16:creationId xmlns:a16="http://schemas.microsoft.com/office/drawing/2014/main" id="{0FFA91BF-54E2-49E4-94A0-0AA738730864}"/>
              </a:ext>
            </a:extLst>
          </p:cNvPr>
          <p:cNvPicPr>
            <a:picLocks noChangeAspect="1"/>
          </p:cNvPicPr>
          <p:nvPr/>
        </p:nvPicPr>
        <p:blipFill>
          <a:blip r:embed="rId9"/>
          <a:stretch>
            <a:fillRect/>
          </a:stretch>
        </p:blipFill>
        <p:spPr>
          <a:xfrm>
            <a:off x="204023" y="4614673"/>
            <a:ext cx="2740479" cy="1498996"/>
          </a:xfrm>
          <a:prstGeom prst="rect">
            <a:avLst/>
          </a:prstGeom>
        </p:spPr>
      </p:pic>
      <p:sp>
        <p:nvSpPr>
          <p:cNvPr id="28" name="Arrow: Right 27" descr="arrow pointing to the right">
            <a:extLst>
              <a:ext uri="{FF2B5EF4-FFF2-40B4-BE49-F238E27FC236}">
                <a16:creationId xmlns:a16="http://schemas.microsoft.com/office/drawing/2014/main" id="{849D6DED-0534-4575-B5EB-35BE4EB5EBEF}"/>
              </a:ext>
            </a:extLst>
          </p:cNvPr>
          <p:cNvSpPr/>
          <p:nvPr/>
        </p:nvSpPr>
        <p:spPr>
          <a:xfrm>
            <a:off x="5039010" y="3062358"/>
            <a:ext cx="846477" cy="30944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descr="arrow pointing to the right">
            <a:extLst>
              <a:ext uri="{FF2B5EF4-FFF2-40B4-BE49-F238E27FC236}">
                <a16:creationId xmlns:a16="http://schemas.microsoft.com/office/drawing/2014/main" id="{17EA95AB-9110-4919-8BC6-E0C190CBC32D}"/>
              </a:ext>
            </a:extLst>
          </p:cNvPr>
          <p:cNvSpPr/>
          <p:nvPr/>
        </p:nvSpPr>
        <p:spPr>
          <a:xfrm>
            <a:off x="2976209" y="4534927"/>
            <a:ext cx="2932964" cy="28830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descr="arrow pointing to the right">
            <a:extLst>
              <a:ext uri="{FF2B5EF4-FFF2-40B4-BE49-F238E27FC236}">
                <a16:creationId xmlns:a16="http://schemas.microsoft.com/office/drawing/2014/main" id="{93B4D5EF-4C45-44D6-8611-AD0E31715901}"/>
              </a:ext>
            </a:extLst>
          </p:cNvPr>
          <p:cNvSpPr/>
          <p:nvPr/>
        </p:nvSpPr>
        <p:spPr>
          <a:xfrm>
            <a:off x="5462248" y="4838393"/>
            <a:ext cx="454439" cy="28830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descr="arrow pointing to the right">
            <a:extLst>
              <a:ext uri="{FF2B5EF4-FFF2-40B4-BE49-F238E27FC236}">
                <a16:creationId xmlns:a16="http://schemas.microsoft.com/office/drawing/2014/main" id="{D697839D-66B0-4291-9EF8-B83A729CC231}"/>
              </a:ext>
            </a:extLst>
          </p:cNvPr>
          <p:cNvSpPr/>
          <p:nvPr/>
        </p:nvSpPr>
        <p:spPr>
          <a:xfrm>
            <a:off x="2637451" y="4131449"/>
            <a:ext cx="500311" cy="30148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descr="arrow pointing down right">
            <a:extLst>
              <a:ext uri="{FF2B5EF4-FFF2-40B4-BE49-F238E27FC236}">
                <a16:creationId xmlns:a16="http://schemas.microsoft.com/office/drawing/2014/main" id="{A4C1EA08-8073-4E03-9DB6-04846E663D53}"/>
              </a:ext>
            </a:extLst>
          </p:cNvPr>
          <p:cNvSpPr/>
          <p:nvPr/>
        </p:nvSpPr>
        <p:spPr>
          <a:xfrm rot="2241979">
            <a:off x="2435757" y="3367347"/>
            <a:ext cx="816092" cy="28575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descr="arrow pointing down">
            <a:extLst>
              <a:ext uri="{FF2B5EF4-FFF2-40B4-BE49-F238E27FC236}">
                <a16:creationId xmlns:a16="http://schemas.microsoft.com/office/drawing/2014/main" id="{B042D6E6-A4DC-4DCF-998C-25CF4C42B497}"/>
              </a:ext>
            </a:extLst>
          </p:cNvPr>
          <p:cNvSpPr/>
          <p:nvPr/>
        </p:nvSpPr>
        <p:spPr>
          <a:xfrm rot="5400000">
            <a:off x="4465355" y="3526250"/>
            <a:ext cx="389936" cy="23899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descr="arrow pointing up">
            <a:extLst>
              <a:ext uri="{FF2B5EF4-FFF2-40B4-BE49-F238E27FC236}">
                <a16:creationId xmlns:a16="http://schemas.microsoft.com/office/drawing/2014/main" id="{A9820F41-F2CF-42CF-9E9B-289FE1D40920}"/>
              </a:ext>
            </a:extLst>
          </p:cNvPr>
          <p:cNvSpPr/>
          <p:nvPr/>
        </p:nvSpPr>
        <p:spPr>
          <a:xfrm rot="16200000">
            <a:off x="1229726" y="3588286"/>
            <a:ext cx="600885" cy="27202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Bent-Up 17" descr="arrow pointing to right then up">
            <a:extLst>
              <a:ext uri="{FF2B5EF4-FFF2-40B4-BE49-F238E27FC236}">
                <a16:creationId xmlns:a16="http://schemas.microsoft.com/office/drawing/2014/main" id="{B989ECC1-D72C-4179-8CA3-53A6E6EE60DF}"/>
              </a:ext>
            </a:extLst>
          </p:cNvPr>
          <p:cNvSpPr/>
          <p:nvPr/>
        </p:nvSpPr>
        <p:spPr>
          <a:xfrm>
            <a:off x="5499712" y="5584638"/>
            <a:ext cx="4901587" cy="524494"/>
          </a:xfrm>
          <a:prstGeom prst="bentUpArrow">
            <a:avLst>
              <a:gd name="adj1" fmla="val 26862"/>
              <a:gd name="adj2" fmla="val 24335"/>
              <a:gd name="adj3" fmla="val 3343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descr="arrow pointing to the right">
            <a:extLst>
              <a:ext uri="{FF2B5EF4-FFF2-40B4-BE49-F238E27FC236}">
                <a16:creationId xmlns:a16="http://schemas.microsoft.com/office/drawing/2014/main" id="{8B0B08C9-FDF0-4016-AEB0-397213A72A2F}"/>
              </a:ext>
            </a:extLst>
          </p:cNvPr>
          <p:cNvSpPr/>
          <p:nvPr/>
        </p:nvSpPr>
        <p:spPr>
          <a:xfrm>
            <a:off x="2319843" y="1942578"/>
            <a:ext cx="3548855" cy="26247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BDED9FF-01BA-4AE2-8159-048383D39DDE}"/>
              </a:ext>
            </a:extLst>
          </p:cNvPr>
          <p:cNvSpPr txBox="1"/>
          <p:nvPr/>
        </p:nvSpPr>
        <p:spPr>
          <a:xfrm>
            <a:off x="3137762" y="3530566"/>
            <a:ext cx="3053356" cy="1292662"/>
          </a:xfrm>
          <a:prstGeom prst="rect">
            <a:avLst/>
          </a:prstGeom>
          <a:noFill/>
        </p:spPr>
        <p:txBody>
          <a:bodyPr wrap="square" rtlCol="0">
            <a:spAutoFit/>
          </a:bodyPr>
          <a:lstStyle/>
          <a:p>
            <a:r>
              <a:rPr lang="en-US" dirty="0"/>
              <a:t>Vegetation</a:t>
            </a:r>
          </a:p>
          <a:p>
            <a:r>
              <a:rPr lang="en-US" sz="1200" b="1" dirty="0"/>
              <a:t>Existing Vegetation Type (ES and NVC)</a:t>
            </a:r>
            <a:endParaRPr lang="en-US" sz="1200" b="1" dirty="0">
              <a:solidFill>
                <a:schemeClr val="bg2">
                  <a:lumMod val="75000"/>
                </a:schemeClr>
              </a:solidFill>
            </a:endParaRPr>
          </a:p>
          <a:p>
            <a:r>
              <a:rPr lang="en-US" sz="1200" b="1" dirty="0"/>
              <a:t>Existing Vegetation Cover</a:t>
            </a:r>
            <a:br>
              <a:rPr lang="en-US" sz="1200" b="1" dirty="0"/>
            </a:br>
            <a:r>
              <a:rPr lang="en-US" sz="1200" b="1" dirty="0"/>
              <a:t>Existing Vegetation Height</a:t>
            </a:r>
          </a:p>
          <a:p>
            <a:r>
              <a:rPr lang="en-US" sz="1200" dirty="0"/>
              <a:t>Biophysical Settings</a:t>
            </a:r>
            <a:br>
              <a:rPr lang="en-US" sz="1200" dirty="0"/>
            </a:br>
            <a:endParaRPr lang="en-US" sz="1200" dirty="0">
              <a:solidFill>
                <a:schemeClr val="bg2">
                  <a:lumMod val="75000"/>
                </a:schemeClr>
              </a:solidFill>
            </a:endParaRPr>
          </a:p>
        </p:txBody>
      </p:sp>
    </p:spTree>
    <p:extLst>
      <p:ext uri="{BB962C8B-B14F-4D97-AF65-F5344CB8AC3E}">
        <p14:creationId xmlns:p14="http://schemas.microsoft.com/office/powerpoint/2010/main" val="365519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1" grpId="0" animBg="1"/>
      <p:bldP spid="32" grpId="0" animBg="1"/>
      <p:bldP spid="33" grpId="0" animBg="1"/>
      <p:bldP spid="34" grpId="0" animBg="1"/>
      <p:bldP spid="35" grpId="0" animBg="1"/>
      <p:bldP spid="18" grpId="0" animBg="1"/>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71593-9B45-422E-9442-00286B055408}"/>
              </a:ext>
            </a:extLst>
          </p:cNvPr>
          <p:cNvSpPr>
            <a:spLocks noGrp="1"/>
          </p:cNvSpPr>
          <p:nvPr>
            <p:ph type="title"/>
          </p:nvPr>
        </p:nvSpPr>
        <p:spPr>
          <a:xfrm>
            <a:off x="623039" y="828874"/>
            <a:ext cx="10058400" cy="1609344"/>
          </a:xfrm>
        </p:spPr>
        <p:txBody>
          <a:bodyPr/>
          <a:lstStyle/>
          <a:p>
            <a:r>
              <a:rPr lang="en-US" dirty="0"/>
              <a:t>CS and LANDFIRE</a:t>
            </a:r>
          </a:p>
        </p:txBody>
      </p:sp>
      <p:sp>
        <p:nvSpPr>
          <p:cNvPr id="3" name="Content Placeholder 2">
            <a:extLst>
              <a:ext uri="{FF2B5EF4-FFF2-40B4-BE49-F238E27FC236}">
                <a16:creationId xmlns:a16="http://schemas.microsoft.com/office/drawing/2014/main" id="{5195A1B2-39B6-405F-AA43-34ED4D487EEC}"/>
              </a:ext>
            </a:extLst>
          </p:cNvPr>
          <p:cNvSpPr>
            <a:spLocks noGrp="1"/>
          </p:cNvSpPr>
          <p:nvPr>
            <p:ph idx="1"/>
          </p:nvPr>
        </p:nvSpPr>
        <p:spPr>
          <a:xfrm>
            <a:off x="1260875" y="2366735"/>
            <a:ext cx="10058400" cy="4050792"/>
          </a:xfrm>
        </p:spPr>
        <p:txBody>
          <a:bodyPr/>
          <a:lstStyle/>
          <a:p>
            <a:pPr marL="0" indent="0">
              <a:buNone/>
            </a:pPr>
            <a:endParaRPr lang="en-US" b="0" i="0" dirty="0">
              <a:solidFill>
                <a:srgbClr val="2E2E2E"/>
              </a:solidFill>
              <a:effectLst/>
              <a:latin typeface="NexusSerif"/>
            </a:endParaRPr>
          </a:p>
          <a:p>
            <a:pPr marL="0" indent="0">
              <a:buNone/>
            </a:pPr>
            <a:endParaRPr lang="en-US" dirty="0">
              <a:solidFill>
                <a:srgbClr val="2E2E2E"/>
              </a:solidFill>
              <a:latin typeface="NexusSerif"/>
            </a:endParaRPr>
          </a:p>
          <a:p>
            <a:pPr marL="0" indent="0">
              <a:buNone/>
            </a:pPr>
            <a:r>
              <a:rPr lang="en-US" sz="3200" b="0" i="0" dirty="0">
                <a:solidFill>
                  <a:srgbClr val="2E2E2E"/>
                </a:solidFill>
                <a:effectLst/>
                <a:latin typeface="NexusSerif"/>
              </a:rPr>
              <a:t>“LANDFIRE has been institutionalized as the primary data source for modeling activities aimed at meeting the goals of the United States’ National Cohesive Wildland Fire Management Strategy”</a:t>
            </a:r>
            <a:endParaRPr lang="en-US" sz="3200" dirty="0"/>
          </a:p>
        </p:txBody>
      </p:sp>
      <p:pic>
        <p:nvPicPr>
          <p:cNvPr id="5" name="Picture 4" descr="screen shot of the journal ">
            <a:extLst>
              <a:ext uri="{FF2B5EF4-FFF2-40B4-BE49-F238E27FC236}">
                <a16:creationId xmlns:a16="http://schemas.microsoft.com/office/drawing/2014/main" id="{3B2C6185-B2AE-4301-8612-A1AC13EB867E}"/>
              </a:ext>
            </a:extLst>
          </p:cNvPr>
          <p:cNvPicPr>
            <a:picLocks noChangeAspect="1"/>
          </p:cNvPicPr>
          <p:nvPr/>
        </p:nvPicPr>
        <p:blipFill>
          <a:blip r:embed="rId3"/>
          <a:stretch>
            <a:fillRect/>
          </a:stretch>
        </p:blipFill>
        <p:spPr>
          <a:xfrm>
            <a:off x="6570883" y="440473"/>
            <a:ext cx="5554738" cy="2725293"/>
          </a:xfrm>
          <a:prstGeom prst="rect">
            <a:avLst/>
          </a:prstGeom>
        </p:spPr>
      </p:pic>
      <p:pic>
        <p:nvPicPr>
          <p:cNvPr id="6" name="Picture 5" descr="landfire logo">
            <a:extLst>
              <a:ext uri="{FF2B5EF4-FFF2-40B4-BE49-F238E27FC236}">
                <a16:creationId xmlns:a16="http://schemas.microsoft.com/office/drawing/2014/main" id="{3E15366E-BC20-4F86-8220-F3234C1857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Tree>
    <p:extLst>
      <p:ext uri="{BB962C8B-B14F-4D97-AF65-F5344CB8AC3E}">
        <p14:creationId xmlns:p14="http://schemas.microsoft.com/office/powerpoint/2010/main" val="2084437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293AA804-3E2B-4925-95DC-A413A1C7E6AD}"/>
              </a:ext>
            </a:extLst>
          </p:cNvPr>
          <p:cNvSpPr>
            <a:spLocks noGrp="1"/>
          </p:cNvSpPr>
          <p:nvPr>
            <p:ph type="title"/>
          </p:nvPr>
        </p:nvSpPr>
        <p:spPr>
          <a:xfrm>
            <a:off x="643468" y="643466"/>
            <a:ext cx="3686312" cy="5528734"/>
          </a:xfrm>
        </p:spPr>
        <p:txBody>
          <a:bodyPr>
            <a:normAutofit/>
          </a:bodyPr>
          <a:lstStyle/>
          <a:p>
            <a:pPr algn="r"/>
            <a:r>
              <a:rPr lang="en-US">
                <a:solidFill>
                  <a:srgbClr val="FFFFFF"/>
                </a:solidFill>
              </a:rPr>
              <a:t>Overview</a:t>
            </a:r>
          </a:p>
        </p:txBody>
      </p:sp>
      <p:sp>
        <p:nvSpPr>
          <p:cNvPr id="3" name="Content Placeholder 2">
            <a:extLst>
              <a:ext uri="{FF2B5EF4-FFF2-40B4-BE49-F238E27FC236}">
                <a16:creationId xmlns:a16="http://schemas.microsoft.com/office/drawing/2014/main" id="{C6F897A9-AC10-4ECB-972F-0E124341F8A3}"/>
              </a:ext>
            </a:extLst>
          </p:cNvPr>
          <p:cNvSpPr>
            <a:spLocks noGrp="1"/>
          </p:cNvSpPr>
          <p:nvPr>
            <p:ph idx="1"/>
          </p:nvPr>
        </p:nvSpPr>
        <p:spPr>
          <a:xfrm>
            <a:off x="5053780" y="599768"/>
            <a:ext cx="6074467" cy="5572432"/>
          </a:xfrm>
        </p:spPr>
        <p:txBody>
          <a:bodyPr anchor="ctr">
            <a:normAutofit/>
          </a:bodyPr>
          <a:lstStyle/>
          <a:p>
            <a:r>
              <a:rPr lang="en-US" b="1" dirty="0"/>
              <a:t>Restore and Maintain Landscapes</a:t>
            </a:r>
          </a:p>
          <a:p>
            <a:pPr marL="274320" lvl="1" indent="0">
              <a:buNone/>
            </a:pPr>
            <a:r>
              <a:rPr lang="en-US" b="1" dirty="0"/>
              <a:t>What is the situation?</a:t>
            </a:r>
          </a:p>
          <a:p>
            <a:pPr marL="822960" lvl="3" indent="0">
              <a:buNone/>
            </a:pPr>
            <a:r>
              <a:rPr lang="en-US" b="1" dirty="0"/>
              <a:t>	Spatial context </a:t>
            </a:r>
            <a:br>
              <a:rPr lang="en-US" b="1" dirty="0"/>
            </a:br>
            <a:r>
              <a:rPr lang="en-US" b="1" dirty="0"/>
              <a:t>	Relative risk </a:t>
            </a:r>
          </a:p>
          <a:p>
            <a:r>
              <a:rPr lang="en-US" dirty="0"/>
              <a:t>Fire Adapted Communities</a:t>
            </a:r>
          </a:p>
          <a:p>
            <a:pPr marL="274320" lvl="1" indent="0">
              <a:buNone/>
            </a:pPr>
            <a:r>
              <a:rPr lang="en-US" dirty="0"/>
              <a:t>What can I do about it?</a:t>
            </a:r>
          </a:p>
          <a:p>
            <a:pPr marL="822960" lvl="3" indent="0">
              <a:buNone/>
            </a:pPr>
            <a:r>
              <a:rPr lang="en-US" dirty="0"/>
              <a:t>	Local conditions</a:t>
            </a:r>
            <a:br>
              <a:rPr lang="en-US" dirty="0"/>
            </a:br>
            <a:r>
              <a:rPr lang="en-US" dirty="0"/>
              <a:t>	Community engagement</a:t>
            </a:r>
          </a:p>
          <a:p>
            <a:r>
              <a:rPr lang="en-US" dirty="0"/>
              <a:t>Response to Fire</a:t>
            </a:r>
          </a:p>
          <a:p>
            <a:pPr marL="274320" lvl="1" indent="0">
              <a:buNone/>
            </a:pPr>
            <a:r>
              <a:rPr lang="en-US" dirty="0"/>
              <a:t>Who can help me?</a:t>
            </a:r>
            <a:br>
              <a:rPr lang="en-US" dirty="0"/>
            </a:br>
            <a:r>
              <a:rPr lang="en-US" dirty="0"/>
              <a:t>	</a:t>
            </a:r>
            <a:r>
              <a:rPr lang="en-US" sz="1600" dirty="0"/>
              <a:t>Help from outside</a:t>
            </a:r>
            <a:br>
              <a:rPr lang="en-US" sz="1600" dirty="0"/>
            </a:br>
            <a:r>
              <a:rPr lang="en-US" sz="1600" dirty="0"/>
              <a:t>	Operational decisions</a:t>
            </a:r>
          </a:p>
          <a:p>
            <a:pPr marL="822960" lvl="3" indent="0">
              <a:buNone/>
            </a:pPr>
            <a:r>
              <a:rPr lang="en-US" dirty="0"/>
              <a:t>	</a:t>
            </a:r>
          </a:p>
        </p:txBody>
      </p:sp>
      <p:sp>
        <p:nvSpPr>
          <p:cNvPr id="13" name="Oval 12">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4" name="Picture 3" descr="landfire logo">
            <a:extLst>
              <a:ext uri="{FF2B5EF4-FFF2-40B4-BE49-F238E27FC236}">
                <a16:creationId xmlns:a16="http://schemas.microsoft.com/office/drawing/2014/main" id="{D6085FDF-F95F-4748-8F37-392F132EA3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Tree>
    <p:extLst>
      <p:ext uri="{BB962C8B-B14F-4D97-AF65-F5344CB8AC3E}">
        <p14:creationId xmlns:p14="http://schemas.microsoft.com/office/powerpoint/2010/main" val="4080715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dfire logo">
            <a:extLst>
              <a:ext uri="{FF2B5EF4-FFF2-40B4-BE49-F238E27FC236}">
                <a16:creationId xmlns:a16="http://schemas.microsoft.com/office/drawing/2014/main" id="{D0637AAA-6146-4F84-AADD-34BF6A1D30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pic>
        <p:nvPicPr>
          <p:cNvPr id="14" name="Picture 13" descr="picture showing an area lined out for study area">
            <a:extLst>
              <a:ext uri="{FF2B5EF4-FFF2-40B4-BE49-F238E27FC236}">
                <a16:creationId xmlns:a16="http://schemas.microsoft.com/office/drawing/2014/main" id="{6A6061C3-5B6B-421D-9068-022A0C3E9C5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2181292" y="1612573"/>
            <a:ext cx="3391373" cy="4610743"/>
          </a:xfrm>
          <a:prstGeom prst="rect">
            <a:avLst/>
          </a:prstGeom>
        </p:spPr>
      </p:pic>
      <p:pic>
        <p:nvPicPr>
          <p:cNvPr id="16" name="Picture 15" descr="picture showing disturbance for the same area">
            <a:extLst>
              <a:ext uri="{FF2B5EF4-FFF2-40B4-BE49-F238E27FC236}">
                <a16:creationId xmlns:a16="http://schemas.microsoft.com/office/drawing/2014/main" id="{4340CB75-23EC-4BF7-BB26-E26747249542}"/>
              </a:ext>
            </a:extLst>
          </p:cNvPr>
          <p:cNvPicPr>
            <a:picLocks noChangeAspect="1"/>
          </p:cNvPicPr>
          <p:nvPr/>
        </p:nvPicPr>
        <p:blipFill>
          <a:blip r:embed="rId6"/>
          <a:stretch>
            <a:fillRect/>
          </a:stretch>
        </p:blipFill>
        <p:spPr>
          <a:xfrm>
            <a:off x="5759295" y="1612573"/>
            <a:ext cx="3486637" cy="4620270"/>
          </a:xfrm>
          <a:prstGeom prst="rect">
            <a:avLst/>
          </a:prstGeom>
        </p:spPr>
      </p:pic>
      <p:sp>
        <p:nvSpPr>
          <p:cNvPr id="11" name="Title 1">
            <a:extLst>
              <a:ext uri="{FF2B5EF4-FFF2-40B4-BE49-F238E27FC236}">
                <a16:creationId xmlns:a16="http://schemas.microsoft.com/office/drawing/2014/main" id="{906159AE-AE32-462F-996C-6DCDF57EC5DE}"/>
              </a:ext>
            </a:extLst>
          </p:cNvPr>
          <p:cNvSpPr txBox="1">
            <a:spLocks noGrp="1"/>
          </p:cNvSpPr>
          <p:nvPr>
            <p:ph type="title" idx="4294967295"/>
          </p:nvPr>
        </p:nvSpPr>
        <p:spPr>
          <a:xfrm>
            <a:off x="1066800" y="-94488"/>
            <a:ext cx="10058400" cy="16093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800" kern="1200" cap="none" baseline="0">
                <a:blipFill>
                  <a:blip r:embed="rId7">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blipFill>
                  <a:blip r:embed="rId7">
                    <a:extLst>
                      <a:ext uri="{28A0092B-C50C-407E-A947-70E740481C1C}">
                        <a14:useLocalDpi xmlns:a14="http://schemas.microsoft.com/office/drawing/2010/main" val="0"/>
                      </a:ext>
                    </a:extLst>
                  </a:blip>
                  <a:tile tx="6350" ty="-127000" sx="65000" sy="64000" flip="none" algn="tl"/>
                </a:blipFill>
                <a:effectLst/>
                <a:uLnTx/>
                <a:uFillTx/>
                <a:latin typeface="+mj-lt"/>
                <a:ea typeface="+mj-ea"/>
                <a:cs typeface="+mj-cs"/>
              </a:rPr>
              <a:t>What is the situation? Spatial Context</a:t>
            </a:r>
          </a:p>
        </p:txBody>
      </p:sp>
      <p:sp>
        <p:nvSpPr>
          <p:cNvPr id="2" name="TextBox 1">
            <a:extLst>
              <a:ext uri="{FF2B5EF4-FFF2-40B4-BE49-F238E27FC236}">
                <a16:creationId xmlns:a16="http://schemas.microsoft.com/office/drawing/2014/main" id="{1AA62CD0-87CB-4D04-9FC6-22615C853591}"/>
              </a:ext>
            </a:extLst>
          </p:cNvPr>
          <p:cNvSpPr txBox="1"/>
          <p:nvPr/>
        </p:nvSpPr>
        <p:spPr>
          <a:xfrm>
            <a:off x="2181292" y="1194383"/>
            <a:ext cx="889987" cy="369332"/>
          </a:xfrm>
          <a:prstGeom prst="rect">
            <a:avLst/>
          </a:prstGeom>
          <a:noFill/>
        </p:spPr>
        <p:txBody>
          <a:bodyPr wrap="none" rtlCol="0">
            <a:spAutoFit/>
          </a:bodyPr>
          <a:lstStyle/>
          <a:p>
            <a:r>
              <a:rPr lang="en-US" dirty="0"/>
              <a:t>Events</a:t>
            </a:r>
          </a:p>
        </p:txBody>
      </p:sp>
      <p:sp>
        <p:nvSpPr>
          <p:cNvPr id="7" name="TextBox 6">
            <a:extLst>
              <a:ext uri="{FF2B5EF4-FFF2-40B4-BE49-F238E27FC236}">
                <a16:creationId xmlns:a16="http://schemas.microsoft.com/office/drawing/2014/main" id="{3035C539-BF0F-4676-A7EC-242974A2F762}"/>
              </a:ext>
            </a:extLst>
          </p:cNvPr>
          <p:cNvSpPr txBox="1"/>
          <p:nvPr/>
        </p:nvSpPr>
        <p:spPr>
          <a:xfrm>
            <a:off x="5759295" y="1247651"/>
            <a:ext cx="2198038" cy="369332"/>
          </a:xfrm>
          <a:prstGeom prst="rect">
            <a:avLst/>
          </a:prstGeom>
          <a:noFill/>
        </p:spPr>
        <p:txBody>
          <a:bodyPr wrap="none" rtlCol="0">
            <a:spAutoFit/>
          </a:bodyPr>
          <a:lstStyle/>
          <a:p>
            <a:r>
              <a:rPr lang="en-US" dirty="0"/>
              <a:t>Annual Disturbance</a:t>
            </a:r>
          </a:p>
        </p:txBody>
      </p:sp>
    </p:spTree>
    <p:extLst>
      <p:ext uri="{BB962C8B-B14F-4D97-AF65-F5344CB8AC3E}">
        <p14:creationId xmlns:p14="http://schemas.microsoft.com/office/powerpoint/2010/main" val="2446547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572652" cy="1029810"/>
          </a:xfrm>
        </p:spPr>
        <p:txBody>
          <a:bodyPr/>
          <a:lstStyle/>
          <a:p>
            <a:r>
              <a:rPr lang="en-US" dirty="0"/>
              <a:t>LANDFIRE Overview	</a:t>
            </a:r>
          </a:p>
        </p:txBody>
      </p:sp>
      <p:pic>
        <p:nvPicPr>
          <p:cNvPr id="4" name="Picture 3" descr="LANDFIRE Logo">
            <a:extLst>
              <a:ext uri="{FF2B5EF4-FFF2-40B4-BE49-F238E27FC236}">
                <a16:creationId xmlns:a16="http://schemas.microsoft.com/office/drawing/2014/main" id="{3F143A5E-7379-4B3A-A3EF-794D1413D5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pic>
        <p:nvPicPr>
          <p:cNvPr id="5" name="Picture 4" descr="LANDFIRE graphic venn diagram">
            <a:extLst>
              <a:ext uri="{FF2B5EF4-FFF2-40B4-BE49-F238E27FC236}">
                <a16:creationId xmlns:a16="http://schemas.microsoft.com/office/drawing/2014/main" id="{4A9F179B-6597-4325-A07E-EC042055B7A0}"/>
              </a:ext>
            </a:extLst>
          </p:cNvPr>
          <p:cNvPicPr>
            <a:picLocks noChangeAspect="1"/>
          </p:cNvPicPr>
          <p:nvPr/>
        </p:nvPicPr>
        <p:blipFill>
          <a:blip r:embed="rId4"/>
          <a:stretch>
            <a:fillRect/>
          </a:stretch>
        </p:blipFill>
        <p:spPr>
          <a:xfrm>
            <a:off x="1530442" y="723233"/>
            <a:ext cx="8537486" cy="4532790"/>
          </a:xfrm>
          <a:prstGeom prst="rect">
            <a:avLst/>
          </a:prstGeom>
        </p:spPr>
      </p:pic>
      <p:pic>
        <p:nvPicPr>
          <p:cNvPr id="6" name="Picture 5" descr="LANDFIRE partner logos">
            <a:extLst>
              <a:ext uri="{FF2B5EF4-FFF2-40B4-BE49-F238E27FC236}">
                <a16:creationId xmlns:a16="http://schemas.microsoft.com/office/drawing/2014/main" id="{E377A5A9-28D9-4A0D-9150-1507FD413176}"/>
              </a:ext>
            </a:extLst>
          </p:cNvPr>
          <p:cNvPicPr>
            <a:picLocks noChangeAspect="1"/>
          </p:cNvPicPr>
          <p:nvPr/>
        </p:nvPicPr>
        <p:blipFill>
          <a:blip r:embed="rId5"/>
          <a:stretch>
            <a:fillRect/>
          </a:stretch>
        </p:blipFill>
        <p:spPr>
          <a:xfrm>
            <a:off x="9763490" y="107484"/>
            <a:ext cx="1975275" cy="615749"/>
          </a:xfrm>
          <a:prstGeom prst="rect">
            <a:avLst/>
          </a:prstGeom>
        </p:spPr>
      </p:pic>
      <p:sp>
        <p:nvSpPr>
          <p:cNvPr id="7" name="TextBox 6">
            <a:extLst>
              <a:ext uri="{FF2B5EF4-FFF2-40B4-BE49-F238E27FC236}">
                <a16:creationId xmlns:a16="http://schemas.microsoft.com/office/drawing/2014/main" id="{6C146F84-C710-41DA-9E1F-FC9C83767431}"/>
              </a:ext>
            </a:extLst>
          </p:cNvPr>
          <p:cNvSpPr txBox="1"/>
          <p:nvPr/>
        </p:nvSpPr>
        <p:spPr>
          <a:xfrm>
            <a:off x="207818" y="5329803"/>
            <a:ext cx="12115800" cy="954107"/>
          </a:xfrm>
          <a:prstGeom prst="rect">
            <a:avLst/>
          </a:prstGeom>
          <a:noFill/>
        </p:spPr>
        <p:txBody>
          <a:bodyPr wrap="square">
            <a:spAutoFit/>
          </a:bodyPr>
          <a:lstStyle/>
          <a:p>
            <a:r>
              <a:rPr lang="en-US" sz="1400" dirty="0"/>
              <a:t>In 2002, GAO reported,</a:t>
            </a:r>
          </a:p>
          <a:p>
            <a:r>
              <a:rPr lang="en-US" sz="1400" dirty="0"/>
              <a:t>"Data are not available to better prioritize communities and projects for funding" and "On the basis of our review, LANDFIRE is the only proposed research project so far that appears capable of producing </a:t>
            </a:r>
            <a:r>
              <a:rPr lang="en-US" sz="1400" b="1" dirty="0"/>
              <a:t>consistent national inventory data </a:t>
            </a:r>
            <a:r>
              <a:rPr lang="en-US" sz="1400" dirty="0"/>
              <a:t>for improving the prioritization of fuel projects and communities." (GAO-02-259)</a:t>
            </a:r>
          </a:p>
        </p:txBody>
      </p:sp>
    </p:spTree>
    <p:extLst>
      <p:ext uri="{BB962C8B-B14F-4D97-AF65-F5344CB8AC3E}">
        <p14:creationId xmlns:p14="http://schemas.microsoft.com/office/powerpoint/2010/main" val="14246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dfire logo">
            <a:extLst>
              <a:ext uri="{FF2B5EF4-FFF2-40B4-BE49-F238E27FC236}">
                <a16:creationId xmlns:a16="http://schemas.microsoft.com/office/drawing/2014/main" id="{D0637AAA-6146-4F84-AADD-34BF6A1D30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pic>
        <p:nvPicPr>
          <p:cNvPr id="5" name="Picture 4" descr="picture showing study area using LF 2020">
            <a:extLst>
              <a:ext uri="{FF2B5EF4-FFF2-40B4-BE49-F238E27FC236}">
                <a16:creationId xmlns:a16="http://schemas.microsoft.com/office/drawing/2014/main" id="{E78D8AD2-E81F-4C37-8AA2-17B6D720D529}"/>
              </a:ext>
            </a:extLst>
          </p:cNvPr>
          <p:cNvPicPr>
            <a:picLocks noChangeAspect="1"/>
          </p:cNvPicPr>
          <p:nvPr/>
        </p:nvPicPr>
        <p:blipFill rotWithShape="1">
          <a:blip r:embed="rId4"/>
          <a:srcRect r="2758" b="4573"/>
          <a:stretch/>
        </p:blipFill>
        <p:spPr>
          <a:xfrm>
            <a:off x="3869281" y="1514856"/>
            <a:ext cx="3566469" cy="4608975"/>
          </a:xfrm>
          <a:prstGeom prst="rect">
            <a:avLst/>
          </a:prstGeom>
        </p:spPr>
      </p:pic>
      <p:pic>
        <p:nvPicPr>
          <p:cNvPr id="6" name="Picture 5" descr="picture showing study area using lf 2016">
            <a:extLst>
              <a:ext uri="{FF2B5EF4-FFF2-40B4-BE49-F238E27FC236}">
                <a16:creationId xmlns:a16="http://schemas.microsoft.com/office/drawing/2014/main" id="{1F639F6E-BAE7-400C-ADF1-87EDFA35AEB0}"/>
              </a:ext>
            </a:extLst>
          </p:cNvPr>
          <p:cNvPicPr>
            <a:picLocks noChangeAspect="1"/>
          </p:cNvPicPr>
          <p:nvPr/>
        </p:nvPicPr>
        <p:blipFill>
          <a:blip r:embed="rId5"/>
          <a:stretch>
            <a:fillRect/>
          </a:stretch>
        </p:blipFill>
        <p:spPr>
          <a:xfrm>
            <a:off x="179832" y="1495210"/>
            <a:ext cx="3566469" cy="4608975"/>
          </a:xfrm>
          <a:prstGeom prst="rect">
            <a:avLst/>
          </a:prstGeom>
        </p:spPr>
      </p:pic>
      <p:sp>
        <p:nvSpPr>
          <p:cNvPr id="12" name="Title 1">
            <a:extLst>
              <a:ext uri="{FF2B5EF4-FFF2-40B4-BE49-F238E27FC236}">
                <a16:creationId xmlns:a16="http://schemas.microsoft.com/office/drawing/2014/main" id="{201FEF6C-702A-4611-B1F4-A93F6526C9BB}"/>
              </a:ext>
            </a:extLst>
          </p:cNvPr>
          <p:cNvSpPr txBox="1">
            <a:spLocks noGrp="1"/>
          </p:cNvSpPr>
          <p:nvPr>
            <p:ph type="title" idx="4294967295"/>
          </p:nvPr>
        </p:nvSpPr>
        <p:spPr>
          <a:xfrm>
            <a:off x="1066800" y="-94488"/>
            <a:ext cx="10058400" cy="16093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800" kern="1200" cap="none" baseline="0">
                <a:blipFill>
                  <a:blip r:embed="rId6">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blipFill>
                  <a:blip r:embed="rId6">
                    <a:extLst>
                      <a:ext uri="{28A0092B-C50C-407E-A947-70E740481C1C}">
                        <a14:useLocalDpi xmlns:a14="http://schemas.microsoft.com/office/drawing/2010/main" val="0"/>
                      </a:ext>
                    </a:extLst>
                  </a:blip>
                  <a:tile tx="6350" ty="-127000" sx="65000" sy="64000" flip="none" algn="tl"/>
                </a:blipFill>
                <a:effectLst/>
                <a:uLnTx/>
                <a:uFillTx/>
                <a:latin typeface="+mj-lt"/>
                <a:ea typeface="+mj-ea"/>
                <a:cs typeface="+mj-cs"/>
              </a:rPr>
              <a:t>What is the situation? Spatial Context</a:t>
            </a:r>
          </a:p>
        </p:txBody>
      </p:sp>
      <p:pic>
        <p:nvPicPr>
          <p:cNvPr id="13" name="Picture 12" descr="study area using disturbance">
            <a:extLst>
              <a:ext uri="{FF2B5EF4-FFF2-40B4-BE49-F238E27FC236}">
                <a16:creationId xmlns:a16="http://schemas.microsoft.com/office/drawing/2014/main" id="{8C8F3CD2-0E27-4BA4-8B28-4F032B333391}"/>
              </a:ext>
            </a:extLst>
          </p:cNvPr>
          <p:cNvPicPr>
            <a:picLocks noChangeAspect="1"/>
          </p:cNvPicPr>
          <p:nvPr/>
        </p:nvPicPr>
        <p:blipFill>
          <a:blip r:embed="rId7"/>
          <a:stretch>
            <a:fillRect/>
          </a:stretch>
        </p:blipFill>
        <p:spPr>
          <a:xfrm>
            <a:off x="7627748" y="1495209"/>
            <a:ext cx="3497452" cy="4628621"/>
          </a:xfrm>
          <a:prstGeom prst="rect">
            <a:avLst/>
          </a:prstGeom>
        </p:spPr>
      </p:pic>
      <p:sp>
        <p:nvSpPr>
          <p:cNvPr id="2" name="TextBox 1">
            <a:extLst>
              <a:ext uri="{FF2B5EF4-FFF2-40B4-BE49-F238E27FC236}">
                <a16:creationId xmlns:a16="http://schemas.microsoft.com/office/drawing/2014/main" id="{1AB0FCF7-0D47-4707-A1E0-86331874C719}"/>
              </a:ext>
            </a:extLst>
          </p:cNvPr>
          <p:cNvSpPr txBox="1"/>
          <p:nvPr/>
        </p:nvSpPr>
        <p:spPr>
          <a:xfrm>
            <a:off x="2238470" y="979206"/>
            <a:ext cx="2826479" cy="369332"/>
          </a:xfrm>
          <a:prstGeom prst="rect">
            <a:avLst/>
          </a:prstGeom>
          <a:noFill/>
        </p:spPr>
        <p:txBody>
          <a:bodyPr wrap="none" rtlCol="0">
            <a:spAutoFit/>
          </a:bodyPr>
          <a:lstStyle/>
          <a:p>
            <a:r>
              <a:rPr lang="en-US" dirty="0"/>
              <a:t>Existing Vegetation Cover</a:t>
            </a:r>
          </a:p>
        </p:txBody>
      </p:sp>
      <p:sp>
        <p:nvSpPr>
          <p:cNvPr id="8" name="TextBox 7">
            <a:extLst>
              <a:ext uri="{FF2B5EF4-FFF2-40B4-BE49-F238E27FC236}">
                <a16:creationId xmlns:a16="http://schemas.microsoft.com/office/drawing/2014/main" id="{24328A77-EC60-479B-804B-102EFD6BFB34}"/>
              </a:ext>
            </a:extLst>
          </p:cNvPr>
          <p:cNvSpPr txBox="1"/>
          <p:nvPr/>
        </p:nvSpPr>
        <p:spPr>
          <a:xfrm>
            <a:off x="400049" y="1154615"/>
            <a:ext cx="1838965" cy="369332"/>
          </a:xfrm>
          <a:prstGeom prst="rect">
            <a:avLst/>
          </a:prstGeom>
          <a:noFill/>
        </p:spPr>
        <p:txBody>
          <a:bodyPr wrap="none" rtlCol="0">
            <a:spAutoFit/>
          </a:bodyPr>
          <a:lstStyle/>
          <a:p>
            <a:r>
              <a:rPr lang="en-US" dirty="0"/>
              <a:t>LF 2016 Remap</a:t>
            </a:r>
          </a:p>
        </p:txBody>
      </p:sp>
      <p:sp>
        <p:nvSpPr>
          <p:cNvPr id="9" name="TextBox 8">
            <a:extLst>
              <a:ext uri="{FF2B5EF4-FFF2-40B4-BE49-F238E27FC236}">
                <a16:creationId xmlns:a16="http://schemas.microsoft.com/office/drawing/2014/main" id="{7CC4F737-55EE-492F-87B6-5E911093FEE6}"/>
              </a:ext>
            </a:extLst>
          </p:cNvPr>
          <p:cNvSpPr txBox="1"/>
          <p:nvPr/>
        </p:nvSpPr>
        <p:spPr>
          <a:xfrm>
            <a:off x="5064949" y="1221512"/>
            <a:ext cx="1031051" cy="369332"/>
          </a:xfrm>
          <a:prstGeom prst="rect">
            <a:avLst/>
          </a:prstGeom>
          <a:noFill/>
        </p:spPr>
        <p:txBody>
          <a:bodyPr wrap="none" rtlCol="0">
            <a:spAutoFit/>
          </a:bodyPr>
          <a:lstStyle/>
          <a:p>
            <a:r>
              <a:rPr lang="en-US" dirty="0"/>
              <a:t>LF 2020</a:t>
            </a:r>
          </a:p>
        </p:txBody>
      </p:sp>
      <p:sp>
        <p:nvSpPr>
          <p:cNvPr id="10" name="TextBox 9">
            <a:extLst>
              <a:ext uri="{FF2B5EF4-FFF2-40B4-BE49-F238E27FC236}">
                <a16:creationId xmlns:a16="http://schemas.microsoft.com/office/drawing/2014/main" id="{6C3D18CA-B705-4339-8B20-D64C2324037A}"/>
              </a:ext>
            </a:extLst>
          </p:cNvPr>
          <p:cNvSpPr txBox="1"/>
          <p:nvPr/>
        </p:nvSpPr>
        <p:spPr>
          <a:xfrm>
            <a:off x="7627748" y="1116786"/>
            <a:ext cx="2198038" cy="369332"/>
          </a:xfrm>
          <a:prstGeom prst="rect">
            <a:avLst/>
          </a:prstGeom>
          <a:noFill/>
        </p:spPr>
        <p:txBody>
          <a:bodyPr wrap="none" rtlCol="0">
            <a:spAutoFit/>
          </a:bodyPr>
          <a:lstStyle/>
          <a:p>
            <a:r>
              <a:rPr lang="en-US" dirty="0"/>
              <a:t>Annual Disturbance</a:t>
            </a:r>
          </a:p>
        </p:txBody>
      </p:sp>
    </p:spTree>
    <p:extLst>
      <p:ext uri="{BB962C8B-B14F-4D97-AF65-F5344CB8AC3E}">
        <p14:creationId xmlns:p14="http://schemas.microsoft.com/office/powerpoint/2010/main" val="1288198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dfire logo">
            <a:extLst>
              <a:ext uri="{FF2B5EF4-FFF2-40B4-BE49-F238E27FC236}">
                <a16:creationId xmlns:a16="http://schemas.microsoft.com/office/drawing/2014/main" id="{D0637AAA-6146-4F84-AADD-34BF6A1D30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pic>
        <p:nvPicPr>
          <p:cNvPr id="7" name="Picture 6" descr="study area showing fbfm40 ">
            <a:extLst>
              <a:ext uri="{FF2B5EF4-FFF2-40B4-BE49-F238E27FC236}">
                <a16:creationId xmlns:a16="http://schemas.microsoft.com/office/drawing/2014/main" id="{0E2E61C8-2058-43A6-B4AB-7029A30F0AEB}"/>
              </a:ext>
            </a:extLst>
          </p:cNvPr>
          <p:cNvPicPr>
            <a:picLocks noChangeAspect="1"/>
          </p:cNvPicPr>
          <p:nvPr/>
        </p:nvPicPr>
        <p:blipFill>
          <a:blip r:embed="rId4"/>
          <a:stretch>
            <a:fillRect/>
          </a:stretch>
        </p:blipFill>
        <p:spPr>
          <a:xfrm>
            <a:off x="496061" y="1426822"/>
            <a:ext cx="3521012" cy="4651781"/>
          </a:xfrm>
          <a:prstGeom prst="rect">
            <a:avLst/>
          </a:prstGeom>
        </p:spPr>
      </p:pic>
      <p:pic>
        <p:nvPicPr>
          <p:cNvPr id="9" name="Picture 8" descr="study area showing lf 2020">
            <a:extLst>
              <a:ext uri="{FF2B5EF4-FFF2-40B4-BE49-F238E27FC236}">
                <a16:creationId xmlns:a16="http://schemas.microsoft.com/office/drawing/2014/main" id="{F79EAA81-1FFA-46C7-A9C4-1B9B91B86550}"/>
              </a:ext>
            </a:extLst>
          </p:cNvPr>
          <p:cNvPicPr>
            <a:picLocks noChangeAspect="1"/>
          </p:cNvPicPr>
          <p:nvPr/>
        </p:nvPicPr>
        <p:blipFill>
          <a:blip r:embed="rId5"/>
          <a:stretch>
            <a:fillRect/>
          </a:stretch>
        </p:blipFill>
        <p:spPr>
          <a:xfrm>
            <a:off x="4116973" y="1426822"/>
            <a:ext cx="3521013" cy="4657717"/>
          </a:xfrm>
          <a:prstGeom prst="rect">
            <a:avLst/>
          </a:prstGeom>
        </p:spPr>
      </p:pic>
      <p:sp>
        <p:nvSpPr>
          <p:cNvPr id="12" name="Title 1">
            <a:extLst>
              <a:ext uri="{FF2B5EF4-FFF2-40B4-BE49-F238E27FC236}">
                <a16:creationId xmlns:a16="http://schemas.microsoft.com/office/drawing/2014/main" id="{79EA2B90-1A73-4994-874A-976B62683D42}"/>
              </a:ext>
            </a:extLst>
          </p:cNvPr>
          <p:cNvSpPr>
            <a:spLocks noGrp="1"/>
          </p:cNvSpPr>
          <p:nvPr>
            <p:ph type="title"/>
          </p:nvPr>
        </p:nvSpPr>
        <p:spPr>
          <a:xfrm>
            <a:off x="1066800" y="-94488"/>
            <a:ext cx="10058400" cy="1609344"/>
          </a:xfrm>
        </p:spPr>
        <p:txBody>
          <a:bodyPr>
            <a:normAutofit/>
          </a:bodyPr>
          <a:lstStyle/>
          <a:p>
            <a:r>
              <a:rPr lang="en-US" sz="3600" dirty="0"/>
              <a:t>What is the situation? Spatial Context</a:t>
            </a:r>
          </a:p>
        </p:txBody>
      </p:sp>
      <p:pic>
        <p:nvPicPr>
          <p:cNvPr id="13" name="Picture 12" descr="study area showing disturbance">
            <a:extLst>
              <a:ext uri="{FF2B5EF4-FFF2-40B4-BE49-F238E27FC236}">
                <a16:creationId xmlns:a16="http://schemas.microsoft.com/office/drawing/2014/main" id="{F697FBED-5FC8-4384-ABD7-4B449E431F0D}"/>
              </a:ext>
            </a:extLst>
          </p:cNvPr>
          <p:cNvPicPr>
            <a:picLocks noChangeAspect="1"/>
          </p:cNvPicPr>
          <p:nvPr/>
        </p:nvPicPr>
        <p:blipFill>
          <a:blip r:embed="rId6"/>
          <a:stretch>
            <a:fillRect/>
          </a:stretch>
        </p:blipFill>
        <p:spPr>
          <a:xfrm>
            <a:off x="7803987" y="1424737"/>
            <a:ext cx="3521013" cy="4659802"/>
          </a:xfrm>
          <a:prstGeom prst="rect">
            <a:avLst/>
          </a:prstGeom>
        </p:spPr>
      </p:pic>
      <p:sp>
        <p:nvSpPr>
          <p:cNvPr id="8" name="TextBox 7">
            <a:extLst>
              <a:ext uri="{FF2B5EF4-FFF2-40B4-BE49-F238E27FC236}">
                <a16:creationId xmlns:a16="http://schemas.microsoft.com/office/drawing/2014/main" id="{843DE8C9-968C-4CE8-B755-3373CF41A915}"/>
              </a:ext>
            </a:extLst>
          </p:cNvPr>
          <p:cNvSpPr txBox="1"/>
          <p:nvPr/>
        </p:nvSpPr>
        <p:spPr>
          <a:xfrm>
            <a:off x="2674551" y="852180"/>
            <a:ext cx="2390398" cy="369332"/>
          </a:xfrm>
          <a:prstGeom prst="rect">
            <a:avLst/>
          </a:prstGeom>
          <a:noFill/>
        </p:spPr>
        <p:txBody>
          <a:bodyPr wrap="none" rtlCol="0">
            <a:spAutoFit/>
          </a:bodyPr>
          <a:lstStyle/>
          <a:p>
            <a:r>
              <a:rPr lang="en-US" dirty="0"/>
              <a:t>FBFM40 Fuel Models</a:t>
            </a:r>
          </a:p>
        </p:txBody>
      </p:sp>
      <p:sp>
        <p:nvSpPr>
          <p:cNvPr id="10" name="TextBox 9">
            <a:extLst>
              <a:ext uri="{FF2B5EF4-FFF2-40B4-BE49-F238E27FC236}">
                <a16:creationId xmlns:a16="http://schemas.microsoft.com/office/drawing/2014/main" id="{D1460E29-B5C8-4C09-8AEA-F146DD2CF457}"/>
              </a:ext>
            </a:extLst>
          </p:cNvPr>
          <p:cNvSpPr txBox="1"/>
          <p:nvPr/>
        </p:nvSpPr>
        <p:spPr>
          <a:xfrm>
            <a:off x="419181" y="1055405"/>
            <a:ext cx="1838965" cy="369332"/>
          </a:xfrm>
          <a:prstGeom prst="rect">
            <a:avLst/>
          </a:prstGeom>
          <a:noFill/>
        </p:spPr>
        <p:txBody>
          <a:bodyPr wrap="none" rtlCol="0">
            <a:spAutoFit/>
          </a:bodyPr>
          <a:lstStyle/>
          <a:p>
            <a:r>
              <a:rPr lang="en-US" dirty="0"/>
              <a:t>LF 2016 Remap</a:t>
            </a:r>
          </a:p>
        </p:txBody>
      </p:sp>
      <p:sp>
        <p:nvSpPr>
          <p:cNvPr id="11" name="TextBox 10">
            <a:extLst>
              <a:ext uri="{FF2B5EF4-FFF2-40B4-BE49-F238E27FC236}">
                <a16:creationId xmlns:a16="http://schemas.microsoft.com/office/drawing/2014/main" id="{F224D302-F2C8-4E4F-BE7D-C09E795AA271}"/>
              </a:ext>
            </a:extLst>
          </p:cNvPr>
          <p:cNvSpPr txBox="1"/>
          <p:nvPr/>
        </p:nvSpPr>
        <p:spPr>
          <a:xfrm>
            <a:off x="5183536" y="1055405"/>
            <a:ext cx="1031051" cy="369332"/>
          </a:xfrm>
          <a:prstGeom prst="rect">
            <a:avLst/>
          </a:prstGeom>
          <a:noFill/>
        </p:spPr>
        <p:txBody>
          <a:bodyPr wrap="none" rtlCol="0">
            <a:spAutoFit/>
          </a:bodyPr>
          <a:lstStyle/>
          <a:p>
            <a:r>
              <a:rPr lang="en-US" dirty="0"/>
              <a:t>LF 2020</a:t>
            </a:r>
          </a:p>
        </p:txBody>
      </p:sp>
      <p:sp>
        <p:nvSpPr>
          <p:cNvPr id="14" name="TextBox 13">
            <a:extLst>
              <a:ext uri="{FF2B5EF4-FFF2-40B4-BE49-F238E27FC236}">
                <a16:creationId xmlns:a16="http://schemas.microsoft.com/office/drawing/2014/main" id="{93F11F4B-4E61-4225-BF19-D8664D64E9BE}"/>
              </a:ext>
            </a:extLst>
          </p:cNvPr>
          <p:cNvSpPr txBox="1"/>
          <p:nvPr/>
        </p:nvSpPr>
        <p:spPr>
          <a:xfrm>
            <a:off x="7776044" y="1036846"/>
            <a:ext cx="2198038" cy="369332"/>
          </a:xfrm>
          <a:prstGeom prst="rect">
            <a:avLst/>
          </a:prstGeom>
          <a:noFill/>
        </p:spPr>
        <p:txBody>
          <a:bodyPr wrap="none" rtlCol="0">
            <a:spAutoFit/>
          </a:bodyPr>
          <a:lstStyle/>
          <a:p>
            <a:r>
              <a:rPr lang="en-US" dirty="0"/>
              <a:t>Annual Disturbance</a:t>
            </a:r>
          </a:p>
        </p:txBody>
      </p:sp>
    </p:spTree>
    <p:extLst>
      <p:ext uri="{BB962C8B-B14F-4D97-AF65-F5344CB8AC3E}">
        <p14:creationId xmlns:p14="http://schemas.microsoft.com/office/powerpoint/2010/main" val="1671821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dfire logo">
            <a:extLst>
              <a:ext uri="{FF2B5EF4-FFF2-40B4-BE49-F238E27FC236}">
                <a16:creationId xmlns:a16="http://schemas.microsoft.com/office/drawing/2014/main" id="{8420D5DA-FDF3-47EF-ABCB-758DB11488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
        <p:nvSpPr>
          <p:cNvPr id="5" name="Title 1">
            <a:extLst>
              <a:ext uri="{FF2B5EF4-FFF2-40B4-BE49-F238E27FC236}">
                <a16:creationId xmlns:a16="http://schemas.microsoft.com/office/drawing/2014/main" id="{54A1435D-6785-4797-830B-0579D1E24B2C}"/>
              </a:ext>
            </a:extLst>
          </p:cNvPr>
          <p:cNvSpPr txBox="1">
            <a:spLocks noGrp="1"/>
          </p:cNvSpPr>
          <p:nvPr>
            <p:ph type="title" idx="4294967295"/>
          </p:nvPr>
        </p:nvSpPr>
        <p:spPr>
          <a:xfrm>
            <a:off x="1066800" y="-94488"/>
            <a:ext cx="10058400" cy="16093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800" kern="1200" cap="none"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blipFill>
                  <a:blip r:embed="rId4">
                    <a:extLst>
                      <a:ext uri="{28A0092B-C50C-407E-A947-70E740481C1C}">
                        <a14:useLocalDpi xmlns:a14="http://schemas.microsoft.com/office/drawing/2010/main" val="0"/>
                      </a:ext>
                    </a:extLst>
                  </a:blip>
                  <a:tile tx="6350" ty="-127000" sx="65000" sy="64000" flip="none" algn="tl"/>
                </a:blipFill>
                <a:effectLst/>
                <a:uLnTx/>
                <a:uFillTx/>
                <a:latin typeface="+mj-lt"/>
                <a:ea typeface="+mj-ea"/>
                <a:cs typeface="+mj-cs"/>
              </a:rPr>
              <a:t>What is the situation? Relative Risk</a:t>
            </a:r>
          </a:p>
        </p:txBody>
      </p:sp>
      <p:pic>
        <p:nvPicPr>
          <p:cNvPr id="15" name="Picture 14" descr="picture showing hazard versus vulnerabilty">
            <a:extLst>
              <a:ext uri="{FF2B5EF4-FFF2-40B4-BE49-F238E27FC236}">
                <a16:creationId xmlns:a16="http://schemas.microsoft.com/office/drawing/2014/main" id="{B0B3245A-9A23-421D-B99F-6B6F75EE95CD}"/>
              </a:ext>
            </a:extLst>
          </p:cNvPr>
          <p:cNvPicPr>
            <a:picLocks noChangeAspect="1"/>
          </p:cNvPicPr>
          <p:nvPr/>
        </p:nvPicPr>
        <p:blipFill>
          <a:blip r:embed="rId5"/>
          <a:stretch>
            <a:fillRect/>
          </a:stretch>
        </p:blipFill>
        <p:spPr>
          <a:xfrm>
            <a:off x="1965499" y="1713379"/>
            <a:ext cx="7334596" cy="2712230"/>
          </a:xfrm>
          <a:prstGeom prst="rect">
            <a:avLst/>
          </a:prstGeom>
        </p:spPr>
      </p:pic>
      <p:sp>
        <p:nvSpPr>
          <p:cNvPr id="16" name="Rectangle 15" descr="picture showing likelihood and intensity">
            <a:extLst>
              <a:ext uri="{FF2B5EF4-FFF2-40B4-BE49-F238E27FC236}">
                <a16:creationId xmlns:a16="http://schemas.microsoft.com/office/drawing/2014/main" id="{C6FB3D19-6228-4431-BBF6-AE8E43A05559}"/>
              </a:ext>
            </a:extLst>
          </p:cNvPr>
          <p:cNvSpPr/>
          <p:nvPr/>
        </p:nvSpPr>
        <p:spPr>
          <a:xfrm>
            <a:off x="2113281" y="2783840"/>
            <a:ext cx="3383280" cy="15401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2C9D790-8FD1-437D-853C-A13520D5CDF4}"/>
              </a:ext>
            </a:extLst>
          </p:cNvPr>
          <p:cNvSpPr txBox="1"/>
          <p:nvPr/>
        </p:nvSpPr>
        <p:spPr>
          <a:xfrm>
            <a:off x="200025" y="5899873"/>
            <a:ext cx="1659429" cy="369332"/>
          </a:xfrm>
          <a:prstGeom prst="rect">
            <a:avLst/>
          </a:prstGeom>
          <a:noFill/>
        </p:spPr>
        <p:txBody>
          <a:bodyPr wrap="none" rtlCol="0">
            <a:spAutoFit/>
          </a:bodyPr>
          <a:lstStyle/>
          <a:p>
            <a:r>
              <a:rPr lang="en-US" i="1" dirty="0"/>
              <a:t>wildfirerisk.org</a:t>
            </a:r>
          </a:p>
        </p:txBody>
      </p:sp>
    </p:spTree>
    <p:extLst>
      <p:ext uri="{BB962C8B-B14F-4D97-AF65-F5344CB8AC3E}">
        <p14:creationId xmlns:p14="http://schemas.microsoft.com/office/powerpoint/2010/main" val="354421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dfire logo">
            <a:extLst>
              <a:ext uri="{FF2B5EF4-FFF2-40B4-BE49-F238E27FC236}">
                <a16:creationId xmlns:a16="http://schemas.microsoft.com/office/drawing/2014/main" id="{8420D5DA-FDF3-47EF-ABCB-758DB11488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
        <p:nvSpPr>
          <p:cNvPr id="5" name="Title 1">
            <a:extLst>
              <a:ext uri="{FF2B5EF4-FFF2-40B4-BE49-F238E27FC236}">
                <a16:creationId xmlns:a16="http://schemas.microsoft.com/office/drawing/2014/main" id="{54A1435D-6785-4797-830B-0579D1E24B2C}"/>
              </a:ext>
            </a:extLst>
          </p:cNvPr>
          <p:cNvSpPr txBox="1">
            <a:spLocks noGrp="1"/>
          </p:cNvSpPr>
          <p:nvPr>
            <p:ph type="title" idx="4294967295"/>
          </p:nvPr>
        </p:nvSpPr>
        <p:spPr>
          <a:xfrm>
            <a:off x="1066800" y="-94488"/>
            <a:ext cx="10058400" cy="16093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800" kern="1200" cap="none"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blipFill>
                  <a:blip r:embed="rId4">
                    <a:extLst>
                      <a:ext uri="{28A0092B-C50C-407E-A947-70E740481C1C}">
                        <a14:useLocalDpi xmlns:a14="http://schemas.microsoft.com/office/drawing/2010/main" val="0"/>
                      </a:ext>
                    </a:extLst>
                  </a:blip>
                  <a:tile tx="6350" ty="-127000" sx="65000" sy="64000" flip="none" algn="tl"/>
                </a:blipFill>
                <a:effectLst/>
                <a:uLnTx/>
                <a:uFillTx/>
                <a:latin typeface="+mj-lt"/>
                <a:ea typeface="+mj-ea"/>
                <a:cs typeface="+mj-cs"/>
              </a:rPr>
              <a:t>What is the situation? Relative Risk</a:t>
            </a:r>
          </a:p>
        </p:txBody>
      </p:sp>
      <p:sp>
        <p:nvSpPr>
          <p:cNvPr id="3" name="TextBox 2">
            <a:extLst>
              <a:ext uri="{FF2B5EF4-FFF2-40B4-BE49-F238E27FC236}">
                <a16:creationId xmlns:a16="http://schemas.microsoft.com/office/drawing/2014/main" id="{5961B68F-0AFF-46F0-8886-B167670E6D61}"/>
              </a:ext>
            </a:extLst>
          </p:cNvPr>
          <p:cNvSpPr txBox="1"/>
          <p:nvPr/>
        </p:nvSpPr>
        <p:spPr>
          <a:xfrm>
            <a:off x="2873768" y="1173953"/>
            <a:ext cx="5919313" cy="461665"/>
          </a:xfrm>
          <a:prstGeom prst="rect">
            <a:avLst/>
          </a:prstGeom>
          <a:solidFill>
            <a:schemeClr val="bg2">
              <a:lumMod val="75000"/>
            </a:schemeClr>
          </a:solidFill>
        </p:spPr>
        <p:txBody>
          <a:bodyPr wrap="none" rtlCol="0">
            <a:spAutoFit/>
          </a:bodyPr>
          <a:lstStyle/>
          <a:p>
            <a:r>
              <a:rPr lang="en-US" sz="2400" dirty="0"/>
              <a:t>LANDFIRE– FUELS AND TOPOGRAPHY</a:t>
            </a:r>
          </a:p>
        </p:txBody>
      </p:sp>
      <p:sp>
        <p:nvSpPr>
          <p:cNvPr id="12" name="TextBox 11">
            <a:extLst>
              <a:ext uri="{FF2B5EF4-FFF2-40B4-BE49-F238E27FC236}">
                <a16:creationId xmlns:a16="http://schemas.microsoft.com/office/drawing/2014/main" id="{5C34B271-E0B4-4F1C-A099-E0283AE7374E}"/>
              </a:ext>
            </a:extLst>
          </p:cNvPr>
          <p:cNvSpPr txBox="1"/>
          <p:nvPr/>
        </p:nvSpPr>
        <p:spPr>
          <a:xfrm>
            <a:off x="3701336" y="2168154"/>
            <a:ext cx="3717300" cy="461665"/>
          </a:xfrm>
          <a:prstGeom prst="rect">
            <a:avLst/>
          </a:prstGeom>
          <a:solidFill>
            <a:schemeClr val="accent6">
              <a:lumMod val="60000"/>
              <a:lumOff val="40000"/>
            </a:schemeClr>
          </a:solidFill>
        </p:spPr>
        <p:txBody>
          <a:bodyPr wrap="none" rtlCol="0">
            <a:spAutoFit/>
          </a:bodyPr>
          <a:lstStyle/>
          <a:p>
            <a:r>
              <a:rPr lang="en-US" sz="2400" dirty="0"/>
              <a:t>FIRE BEHAVIOR MODEL</a:t>
            </a:r>
          </a:p>
        </p:txBody>
      </p:sp>
      <p:sp>
        <p:nvSpPr>
          <p:cNvPr id="6" name="TextBox 5">
            <a:extLst>
              <a:ext uri="{FF2B5EF4-FFF2-40B4-BE49-F238E27FC236}">
                <a16:creationId xmlns:a16="http://schemas.microsoft.com/office/drawing/2014/main" id="{4FD13F6E-84C4-4728-8D58-633BBEF4DA62}"/>
              </a:ext>
            </a:extLst>
          </p:cNvPr>
          <p:cNvSpPr txBox="1"/>
          <p:nvPr/>
        </p:nvSpPr>
        <p:spPr>
          <a:xfrm>
            <a:off x="4968617" y="5453214"/>
            <a:ext cx="1535998" cy="461665"/>
          </a:xfrm>
          <a:prstGeom prst="rect">
            <a:avLst/>
          </a:prstGeom>
          <a:solidFill>
            <a:srgbClr val="00B050"/>
          </a:solidFill>
        </p:spPr>
        <p:txBody>
          <a:bodyPr wrap="none" rtlCol="0">
            <a:spAutoFit/>
          </a:bodyPr>
          <a:lstStyle/>
          <a:p>
            <a:r>
              <a:rPr lang="en-US" sz="2400" dirty="0"/>
              <a:t>HAZARD!</a:t>
            </a:r>
          </a:p>
        </p:txBody>
      </p:sp>
      <p:sp>
        <p:nvSpPr>
          <p:cNvPr id="14" name="TextBox 13">
            <a:extLst>
              <a:ext uri="{FF2B5EF4-FFF2-40B4-BE49-F238E27FC236}">
                <a16:creationId xmlns:a16="http://schemas.microsoft.com/office/drawing/2014/main" id="{E6C4C1FF-9644-48C2-9840-F581EECB07EB}"/>
              </a:ext>
            </a:extLst>
          </p:cNvPr>
          <p:cNvSpPr txBox="1"/>
          <p:nvPr/>
        </p:nvSpPr>
        <p:spPr>
          <a:xfrm>
            <a:off x="6707352" y="3187054"/>
            <a:ext cx="2544286" cy="461665"/>
          </a:xfrm>
          <a:prstGeom prst="rect">
            <a:avLst/>
          </a:prstGeom>
          <a:solidFill>
            <a:srgbClr val="C00000"/>
          </a:solidFill>
        </p:spPr>
        <p:txBody>
          <a:bodyPr wrap="none" rtlCol="0">
            <a:spAutoFit/>
          </a:bodyPr>
          <a:lstStyle/>
          <a:p>
            <a:r>
              <a:rPr lang="en-US" sz="2400" dirty="0"/>
              <a:t>FLAME LENGTH</a:t>
            </a:r>
          </a:p>
        </p:txBody>
      </p:sp>
      <p:sp>
        <p:nvSpPr>
          <p:cNvPr id="17" name="TextBox 16">
            <a:extLst>
              <a:ext uri="{FF2B5EF4-FFF2-40B4-BE49-F238E27FC236}">
                <a16:creationId xmlns:a16="http://schemas.microsoft.com/office/drawing/2014/main" id="{DF575BDA-1E05-4A0C-AC88-E5298B39C7F5}"/>
              </a:ext>
            </a:extLst>
          </p:cNvPr>
          <p:cNvSpPr txBox="1"/>
          <p:nvPr/>
        </p:nvSpPr>
        <p:spPr>
          <a:xfrm>
            <a:off x="2030233" y="3183767"/>
            <a:ext cx="3239220" cy="461665"/>
          </a:xfrm>
          <a:prstGeom prst="rect">
            <a:avLst/>
          </a:prstGeom>
          <a:solidFill>
            <a:srgbClr val="FFC000"/>
          </a:solidFill>
        </p:spPr>
        <p:txBody>
          <a:bodyPr wrap="none" rtlCol="0">
            <a:spAutoFit/>
          </a:bodyPr>
          <a:lstStyle/>
          <a:p>
            <a:r>
              <a:rPr lang="en-US" sz="2400" dirty="0"/>
              <a:t>BURN PROBABILITY</a:t>
            </a:r>
          </a:p>
        </p:txBody>
      </p:sp>
      <p:sp>
        <p:nvSpPr>
          <p:cNvPr id="20" name="TextBox 19">
            <a:extLst>
              <a:ext uri="{FF2B5EF4-FFF2-40B4-BE49-F238E27FC236}">
                <a16:creationId xmlns:a16="http://schemas.microsoft.com/office/drawing/2014/main" id="{0E8ECCF1-3532-40FB-82F3-475F4A973F84}"/>
              </a:ext>
            </a:extLst>
          </p:cNvPr>
          <p:cNvSpPr txBox="1"/>
          <p:nvPr/>
        </p:nvSpPr>
        <p:spPr>
          <a:xfrm>
            <a:off x="2475760" y="4189296"/>
            <a:ext cx="1826141" cy="461665"/>
          </a:xfrm>
          <a:prstGeom prst="rect">
            <a:avLst/>
          </a:prstGeom>
          <a:solidFill>
            <a:srgbClr val="FFC000"/>
          </a:solidFill>
        </p:spPr>
        <p:txBody>
          <a:bodyPr wrap="none" rtlCol="0">
            <a:spAutoFit/>
          </a:bodyPr>
          <a:lstStyle/>
          <a:p>
            <a:r>
              <a:rPr lang="en-US" sz="2400" dirty="0"/>
              <a:t>LIKLIHOOD</a:t>
            </a:r>
          </a:p>
        </p:txBody>
      </p:sp>
      <p:sp>
        <p:nvSpPr>
          <p:cNvPr id="21" name="TextBox 20">
            <a:extLst>
              <a:ext uri="{FF2B5EF4-FFF2-40B4-BE49-F238E27FC236}">
                <a16:creationId xmlns:a16="http://schemas.microsoft.com/office/drawing/2014/main" id="{CA24A2A4-AC00-4706-8B16-2CB82E360E98}"/>
              </a:ext>
            </a:extLst>
          </p:cNvPr>
          <p:cNvSpPr txBox="1"/>
          <p:nvPr/>
        </p:nvSpPr>
        <p:spPr>
          <a:xfrm>
            <a:off x="7084058" y="4192688"/>
            <a:ext cx="1790875" cy="461665"/>
          </a:xfrm>
          <a:prstGeom prst="rect">
            <a:avLst/>
          </a:prstGeom>
          <a:solidFill>
            <a:srgbClr val="C00000"/>
          </a:solidFill>
        </p:spPr>
        <p:txBody>
          <a:bodyPr wrap="none" rtlCol="0">
            <a:spAutoFit/>
          </a:bodyPr>
          <a:lstStyle/>
          <a:p>
            <a:r>
              <a:rPr lang="en-US" sz="2400" dirty="0"/>
              <a:t>INTENSITY</a:t>
            </a:r>
          </a:p>
        </p:txBody>
      </p:sp>
      <p:sp>
        <p:nvSpPr>
          <p:cNvPr id="8" name="Arrow: Down 7" descr="down arrow">
            <a:extLst>
              <a:ext uri="{FF2B5EF4-FFF2-40B4-BE49-F238E27FC236}">
                <a16:creationId xmlns:a16="http://schemas.microsoft.com/office/drawing/2014/main" id="{9792CB8E-2A32-4EC7-BE6A-2C50D28DC2E7}"/>
              </a:ext>
            </a:extLst>
          </p:cNvPr>
          <p:cNvSpPr/>
          <p:nvPr/>
        </p:nvSpPr>
        <p:spPr>
          <a:xfrm>
            <a:off x="5242560" y="1672088"/>
            <a:ext cx="690880" cy="4616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descr="down arrow">
            <a:extLst>
              <a:ext uri="{FF2B5EF4-FFF2-40B4-BE49-F238E27FC236}">
                <a16:creationId xmlns:a16="http://schemas.microsoft.com/office/drawing/2014/main" id="{E3D36765-DE90-4E73-BF80-40D88B23D74E}"/>
              </a:ext>
            </a:extLst>
          </p:cNvPr>
          <p:cNvSpPr/>
          <p:nvPr/>
        </p:nvSpPr>
        <p:spPr>
          <a:xfrm>
            <a:off x="3649843" y="2654251"/>
            <a:ext cx="690880" cy="5184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descr="down arrow">
            <a:extLst>
              <a:ext uri="{FF2B5EF4-FFF2-40B4-BE49-F238E27FC236}">
                <a16:creationId xmlns:a16="http://schemas.microsoft.com/office/drawing/2014/main" id="{370DF02D-1899-467F-B66A-A72FAC2426CE}"/>
              </a:ext>
            </a:extLst>
          </p:cNvPr>
          <p:cNvSpPr/>
          <p:nvPr/>
        </p:nvSpPr>
        <p:spPr>
          <a:xfrm>
            <a:off x="6919653" y="2661168"/>
            <a:ext cx="690880" cy="5184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descr="down arrow">
            <a:extLst>
              <a:ext uri="{FF2B5EF4-FFF2-40B4-BE49-F238E27FC236}">
                <a16:creationId xmlns:a16="http://schemas.microsoft.com/office/drawing/2014/main" id="{D8FEFA18-CD44-449F-AE8C-5ADB24584B61}"/>
              </a:ext>
            </a:extLst>
          </p:cNvPr>
          <p:cNvSpPr/>
          <p:nvPr/>
        </p:nvSpPr>
        <p:spPr>
          <a:xfrm>
            <a:off x="3649843" y="3669651"/>
            <a:ext cx="690880" cy="5007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descr="down arrow">
            <a:extLst>
              <a:ext uri="{FF2B5EF4-FFF2-40B4-BE49-F238E27FC236}">
                <a16:creationId xmlns:a16="http://schemas.microsoft.com/office/drawing/2014/main" id="{A055F415-74E2-49F1-949A-E20736FFDA61}"/>
              </a:ext>
            </a:extLst>
          </p:cNvPr>
          <p:cNvSpPr/>
          <p:nvPr/>
        </p:nvSpPr>
        <p:spPr>
          <a:xfrm>
            <a:off x="6919653" y="3669652"/>
            <a:ext cx="690880" cy="5184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Down 25" descr="down arrow">
            <a:extLst>
              <a:ext uri="{FF2B5EF4-FFF2-40B4-BE49-F238E27FC236}">
                <a16:creationId xmlns:a16="http://schemas.microsoft.com/office/drawing/2014/main" id="{41C77C5C-06CA-4856-92B1-A915205F4A5E}"/>
              </a:ext>
            </a:extLst>
          </p:cNvPr>
          <p:cNvSpPr/>
          <p:nvPr/>
        </p:nvSpPr>
        <p:spPr>
          <a:xfrm rot="19250783">
            <a:off x="4395961" y="4608242"/>
            <a:ext cx="690880" cy="7389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Down 26" descr="down arrow">
            <a:extLst>
              <a:ext uri="{FF2B5EF4-FFF2-40B4-BE49-F238E27FC236}">
                <a16:creationId xmlns:a16="http://schemas.microsoft.com/office/drawing/2014/main" id="{60F57C5C-BA00-4B0C-AC18-7C1305F6158F}"/>
              </a:ext>
            </a:extLst>
          </p:cNvPr>
          <p:cNvSpPr/>
          <p:nvPr/>
        </p:nvSpPr>
        <p:spPr>
          <a:xfrm rot="2055844">
            <a:off x="6307478" y="4598308"/>
            <a:ext cx="690880" cy="7389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013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P spid="23" grpId="0" animBg="1"/>
      <p:bldP spid="24" grpId="0" animBg="1"/>
      <p:bldP spid="25" grpId="0" animBg="1"/>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dfire logo">
            <a:extLst>
              <a:ext uri="{FF2B5EF4-FFF2-40B4-BE49-F238E27FC236}">
                <a16:creationId xmlns:a16="http://schemas.microsoft.com/office/drawing/2014/main" id="{8420D5DA-FDF3-47EF-ABCB-758DB11488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
        <p:nvSpPr>
          <p:cNvPr id="5" name="Title 1">
            <a:extLst>
              <a:ext uri="{FF2B5EF4-FFF2-40B4-BE49-F238E27FC236}">
                <a16:creationId xmlns:a16="http://schemas.microsoft.com/office/drawing/2014/main" id="{54A1435D-6785-4797-830B-0579D1E24B2C}"/>
              </a:ext>
            </a:extLst>
          </p:cNvPr>
          <p:cNvSpPr txBox="1">
            <a:spLocks noGrp="1"/>
          </p:cNvSpPr>
          <p:nvPr>
            <p:ph type="title" idx="4294967295"/>
          </p:nvPr>
        </p:nvSpPr>
        <p:spPr>
          <a:xfrm>
            <a:off x="1066800" y="-94488"/>
            <a:ext cx="10058400" cy="16093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800" kern="1200" cap="none"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blipFill>
                  <a:blip r:embed="rId4">
                    <a:extLst>
                      <a:ext uri="{28A0092B-C50C-407E-A947-70E740481C1C}">
                        <a14:useLocalDpi xmlns:a14="http://schemas.microsoft.com/office/drawing/2010/main" val="0"/>
                      </a:ext>
                    </a:extLst>
                  </a:blip>
                  <a:tile tx="6350" ty="-127000" sx="65000" sy="64000" flip="none" algn="tl"/>
                </a:blipFill>
                <a:effectLst/>
                <a:uLnTx/>
                <a:uFillTx/>
                <a:latin typeface="+mj-lt"/>
                <a:ea typeface="+mj-ea"/>
                <a:cs typeface="+mj-cs"/>
              </a:rPr>
              <a:t>What is the situation? Relative Risk</a:t>
            </a:r>
          </a:p>
        </p:txBody>
      </p:sp>
      <p:pic>
        <p:nvPicPr>
          <p:cNvPr id="35" name="Picture 34" descr="box showing wildfire simulation inputs">
            <a:extLst>
              <a:ext uri="{FF2B5EF4-FFF2-40B4-BE49-F238E27FC236}">
                <a16:creationId xmlns:a16="http://schemas.microsoft.com/office/drawing/2014/main" id="{29DEBC1E-4F5B-46BA-B5F1-F334B16264EE}"/>
              </a:ext>
            </a:extLst>
          </p:cNvPr>
          <p:cNvPicPr>
            <a:picLocks noChangeAspect="1"/>
          </p:cNvPicPr>
          <p:nvPr/>
        </p:nvPicPr>
        <p:blipFill>
          <a:blip r:embed="rId5"/>
          <a:stretch>
            <a:fillRect/>
          </a:stretch>
        </p:blipFill>
        <p:spPr>
          <a:xfrm>
            <a:off x="1904834" y="848753"/>
            <a:ext cx="6675800" cy="5345254"/>
          </a:xfrm>
          <a:prstGeom prst="rect">
            <a:avLst/>
          </a:prstGeom>
        </p:spPr>
      </p:pic>
      <p:pic>
        <p:nvPicPr>
          <p:cNvPr id="33" name="Picture 32" descr="boxes of layers">
            <a:extLst>
              <a:ext uri="{FF2B5EF4-FFF2-40B4-BE49-F238E27FC236}">
                <a16:creationId xmlns:a16="http://schemas.microsoft.com/office/drawing/2014/main" id="{8FF62EA4-5B59-48F7-B9DB-651A1068960D}"/>
              </a:ext>
            </a:extLst>
          </p:cNvPr>
          <p:cNvPicPr>
            <a:picLocks noChangeAspect="1"/>
          </p:cNvPicPr>
          <p:nvPr/>
        </p:nvPicPr>
        <p:blipFill rotWithShape="1">
          <a:blip r:embed="rId6"/>
          <a:srcRect l="9007" t="11782"/>
          <a:stretch/>
        </p:blipFill>
        <p:spPr>
          <a:xfrm>
            <a:off x="6674320" y="1199896"/>
            <a:ext cx="4175933" cy="3610240"/>
          </a:xfrm>
          <a:prstGeom prst="rect">
            <a:avLst/>
          </a:prstGeom>
        </p:spPr>
      </p:pic>
    </p:spTree>
    <p:extLst>
      <p:ext uri="{BB962C8B-B14F-4D97-AF65-F5344CB8AC3E}">
        <p14:creationId xmlns:p14="http://schemas.microsoft.com/office/powerpoint/2010/main" val="309397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572652" cy="1029810"/>
          </a:xfrm>
        </p:spPr>
        <p:txBody>
          <a:bodyPr>
            <a:noAutofit/>
          </a:bodyPr>
          <a:lstStyle/>
          <a:p>
            <a:r>
              <a:rPr lang="en-US" sz="3600" dirty="0"/>
              <a:t>LANDFIRE layers</a:t>
            </a:r>
          </a:p>
        </p:txBody>
      </p:sp>
      <p:pic>
        <p:nvPicPr>
          <p:cNvPr id="4" name="Picture 3" descr="landfire logo">
            <a:extLst>
              <a:ext uri="{FF2B5EF4-FFF2-40B4-BE49-F238E27FC236}">
                <a16:creationId xmlns:a16="http://schemas.microsoft.com/office/drawing/2014/main" id="{3F143A5E-7379-4B3A-A3EF-794D1413D5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435" y="6084539"/>
            <a:ext cx="1341748" cy="665977"/>
          </a:xfrm>
          <a:prstGeom prst="rect">
            <a:avLst/>
          </a:prstGeom>
        </p:spPr>
      </p:pic>
      <p:pic>
        <p:nvPicPr>
          <p:cNvPr id="10" name="Picture 9" descr="picture of US showing fuels">
            <a:extLst>
              <a:ext uri="{FF2B5EF4-FFF2-40B4-BE49-F238E27FC236}">
                <a16:creationId xmlns:a16="http://schemas.microsoft.com/office/drawing/2014/main" id="{2C98D029-3A7E-4AB8-9F2D-0B22C652A5CD}"/>
              </a:ext>
            </a:extLst>
          </p:cNvPr>
          <p:cNvPicPr>
            <a:picLocks noChangeAspect="1"/>
          </p:cNvPicPr>
          <p:nvPr/>
        </p:nvPicPr>
        <p:blipFill>
          <a:blip r:embed="rId4"/>
          <a:stretch>
            <a:fillRect/>
          </a:stretch>
        </p:blipFill>
        <p:spPr>
          <a:xfrm>
            <a:off x="6121101" y="2065822"/>
            <a:ext cx="2373901" cy="1494435"/>
          </a:xfrm>
          <a:prstGeom prst="rect">
            <a:avLst/>
          </a:prstGeom>
        </p:spPr>
      </p:pic>
      <p:pic>
        <p:nvPicPr>
          <p:cNvPr id="11" name="Picture 10" descr="picture of US showing fire regime">
            <a:extLst>
              <a:ext uri="{FF2B5EF4-FFF2-40B4-BE49-F238E27FC236}">
                <a16:creationId xmlns:a16="http://schemas.microsoft.com/office/drawing/2014/main" id="{1B4C3E6A-B743-469E-8971-EED2ED8B2133}"/>
              </a:ext>
            </a:extLst>
          </p:cNvPr>
          <p:cNvPicPr>
            <a:picLocks noChangeAspect="1"/>
          </p:cNvPicPr>
          <p:nvPr/>
        </p:nvPicPr>
        <p:blipFill>
          <a:blip r:embed="rId5"/>
          <a:stretch>
            <a:fillRect/>
          </a:stretch>
        </p:blipFill>
        <p:spPr>
          <a:xfrm>
            <a:off x="9357930" y="2033399"/>
            <a:ext cx="2418765" cy="1537684"/>
          </a:xfrm>
          <a:prstGeom prst="rect">
            <a:avLst/>
          </a:prstGeom>
          <a:ln>
            <a:noFill/>
          </a:ln>
        </p:spPr>
      </p:pic>
      <p:pic>
        <p:nvPicPr>
          <p:cNvPr id="15" name="Picture 14" descr="picture of US showing vegetation">
            <a:extLst>
              <a:ext uri="{FF2B5EF4-FFF2-40B4-BE49-F238E27FC236}">
                <a16:creationId xmlns:a16="http://schemas.microsoft.com/office/drawing/2014/main" id="{6504AABB-8609-47EA-9A4F-7B16249410A8}"/>
              </a:ext>
            </a:extLst>
          </p:cNvPr>
          <p:cNvPicPr>
            <a:picLocks noChangeAspect="1"/>
          </p:cNvPicPr>
          <p:nvPr/>
        </p:nvPicPr>
        <p:blipFill>
          <a:blip r:embed="rId6"/>
          <a:stretch>
            <a:fillRect/>
          </a:stretch>
        </p:blipFill>
        <p:spPr>
          <a:xfrm>
            <a:off x="3113249" y="4619234"/>
            <a:ext cx="2340599" cy="1494435"/>
          </a:xfrm>
          <a:prstGeom prst="rect">
            <a:avLst/>
          </a:prstGeom>
          <a:ln>
            <a:noFill/>
          </a:ln>
        </p:spPr>
      </p:pic>
      <p:sp>
        <p:nvSpPr>
          <p:cNvPr id="3" name="TextBox 2">
            <a:extLst>
              <a:ext uri="{FF2B5EF4-FFF2-40B4-BE49-F238E27FC236}">
                <a16:creationId xmlns:a16="http://schemas.microsoft.com/office/drawing/2014/main" id="{5D9F7FE7-D2E5-4B92-BCE4-A7B8A3ECED71}"/>
              </a:ext>
            </a:extLst>
          </p:cNvPr>
          <p:cNvSpPr txBox="1"/>
          <p:nvPr/>
        </p:nvSpPr>
        <p:spPr>
          <a:xfrm>
            <a:off x="2976209" y="902067"/>
            <a:ext cx="1441485" cy="1107996"/>
          </a:xfrm>
          <a:prstGeom prst="rect">
            <a:avLst/>
          </a:prstGeom>
          <a:noFill/>
        </p:spPr>
        <p:txBody>
          <a:bodyPr wrap="none" rtlCol="0">
            <a:spAutoFit/>
          </a:bodyPr>
          <a:lstStyle/>
          <a:p>
            <a:r>
              <a:rPr lang="en-US" dirty="0"/>
              <a:t>Topographic</a:t>
            </a:r>
          </a:p>
          <a:p>
            <a:r>
              <a:rPr lang="en-US" sz="1200" dirty="0"/>
              <a:t>Slope (deg)</a:t>
            </a:r>
          </a:p>
          <a:p>
            <a:r>
              <a:rPr lang="en-US" sz="1200" dirty="0"/>
              <a:t>Slope (%)</a:t>
            </a:r>
          </a:p>
          <a:p>
            <a:r>
              <a:rPr lang="en-US" sz="1200" dirty="0"/>
              <a:t>Aspect</a:t>
            </a:r>
          </a:p>
          <a:p>
            <a:r>
              <a:rPr lang="en-US" sz="1200" dirty="0"/>
              <a:t>Elevation</a:t>
            </a:r>
          </a:p>
        </p:txBody>
      </p:sp>
      <p:sp>
        <p:nvSpPr>
          <p:cNvPr id="21" name="TextBox 20">
            <a:extLst>
              <a:ext uri="{FF2B5EF4-FFF2-40B4-BE49-F238E27FC236}">
                <a16:creationId xmlns:a16="http://schemas.microsoft.com/office/drawing/2014/main" id="{2E20A272-82F2-4B75-820C-6141174C4812}"/>
              </a:ext>
            </a:extLst>
          </p:cNvPr>
          <p:cNvSpPr txBox="1"/>
          <p:nvPr/>
        </p:nvSpPr>
        <p:spPr>
          <a:xfrm>
            <a:off x="204023" y="3714417"/>
            <a:ext cx="2564753" cy="738664"/>
          </a:xfrm>
          <a:prstGeom prst="rect">
            <a:avLst/>
          </a:prstGeom>
          <a:noFill/>
        </p:spPr>
        <p:txBody>
          <a:bodyPr wrap="square" rtlCol="0">
            <a:spAutoFit/>
          </a:bodyPr>
          <a:lstStyle/>
          <a:p>
            <a:r>
              <a:rPr lang="en-US" dirty="0"/>
              <a:t>Reference</a:t>
            </a:r>
          </a:p>
          <a:p>
            <a:r>
              <a:rPr lang="en-US" sz="1200" dirty="0"/>
              <a:t>Reference Database (plots)</a:t>
            </a:r>
          </a:p>
          <a:p>
            <a:r>
              <a:rPr lang="en-US" sz="1200" dirty="0"/>
              <a:t>Events Geodatabase (polygons)</a:t>
            </a:r>
          </a:p>
        </p:txBody>
      </p:sp>
      <p:sp>
        <p:nvSpPr>
          <p:cNvPr id="22" name="TextBox 21">
            <a:extLst>
              <a:ext uri="{FF2B5EF4-FFF2-40B4-BE49-F238E27FC236}">
                <a16:creationId xmlns:a16="http://schemas.microsoft.com/office/drawing/2014/main" id="{65993783-5977-466F-A1EA-556986604EB6}"/>
              </a:ext>
            </a:extLst>
          </p:cNvPr>
          <p:cNvSpPr txBox="1"/>
          <p:nvPr/>
        </p:nvSpPr>
        <p:spPr>
          <a:xfrm>
            <a:off x="208124" y="915451"/>
            <a:ext cx="2905125" cy="923330"/>
          </a:xfrm>
          <a:prstGeom prst="rect">
            <a:avLst/>
          </a:prstGeom>
          <a:noFill/>
        </p:spPr>
        <p:txBody>
          <a:bodyPr wrap="square" rtlCol="0">
            <a:spAutoFit/>
          </a:bodyPr>
          <a:lstStyle/>
          <a:p>
            <a:r>
              <a:rPr lang="en-US" dirty="0"/>
              <a:t>Disturbance</a:t>
            </a:r>
          </a:p>
          <a:p>
            <a:r>
              <a:rPr lang="en-US" sz="1200" dirty="0"/>
              <a:t>Annual (every year)</a:t>
            </a:r>
          </a:p>
          <a:p>
            <a:r>
              <a:rPr lang="en-US" sz="1200" dirty="0"/>
              <a:t>Historical Disturbance (10 years)</a:t>
            </a:r>
          </a:p>
          <a:p>
            <a:r>
              <a:rPr lang="en-US" sz="1200" dirty="0"/>
              <a:t>Fuel Disturbance</a:t>
            </a:r>
          </a:p>
        </p:txBody>
      </p:sp>
      <p:sp>
        <p:nvSpPr>
          <p:cNvPr id="24" name="TextBox 23">
            <a:extLst>
              <a:ext uri="{FF2B5EF4-FFF2-40B4-BE49-F238E27FC236}">
                <a16:creationId xmlns:a16="http://schemas.microsoft.com/office/drawing/2014/main" id="{BCC74839-4D57-403E-B74E-6C39FCF3B254}"/>
              </a:ext>
            </a:extLst>
          </p:cNvPr>
          <p:cNvSpPr txBox="1"/>
          <p:nvPr/>
        </p:nvSpPr>
        <p:spPr>
          <a:xfrm>
            <a:off x="6015392" y="3579442"/>
            <a:ext cx="3451273" cy="2400657"/>
          </a:xfrm>
          <a:prstGeom prst="rect">
            <a:avLst/>
          </a:prstGeom>
          <a:noFill/>
        </p:spPr>
        <p:txBody>
          <a:bodyPr wrap="square" rtlCol="0">
            <a:spAutoFit/>
          </a:bodyPr>
          <a:lstStyle/>
          <a:p>
            <a:r>
              <a:rPr lang="en-US" dirty="0"/>
              <a:t>Fuels</a:t>
            </a:r>
          </a:p>
          <a:p>
            <a:r>
              <a:rPr lang="en-US" sz="1200" dirty="0"/>
              <a:t>13 Anderson Fire Behavior Fuel Models</a:t>
            </a:r>
          </a:p>
          <a:p>
            <a:r>
              <a:rPr lang="en-US" sz="1200" dirty="0"/>
              <a:t>40 Scott and Burgan Fire Behavior Fuel Models</a:t>
            </a:r>
          </a:p>
          <a:p>
            <a:r>
              <a:rPr lang="en-US" sz="1200" dirty="0"/>
              <a:t>Fuel Characteristic Classification System</a:t>
            </a:r>
          </a:p>
          <a:p>
            <a:r>
              <a:rPr lang="en-US" sz="1200" dirty="0"/>
              <a:t>Canopy Cover</a:t>
            </a:r>
          </a:p>
          <a:p>
            <a:r>
              <a:rPr lang="en-US" sz="1200" dirty="0"/>
              <a:t>Canopy Height</a:t>
            </a:r>
          </a:p>
          <a:p>
            <a:r>
              <a:rPr lang="en-US" sz="1200" dirty="0"/>
              <a:t>Canopy Bulk Density</a:t>
            </a:r>
          </a:p>
          <a:p>
            <a:r>
              <a:rPr lang="en-US" sz="1200" dirty="0"/>
              <a:t>Canopy Base Height</a:t>
            </a:r>
          </a:p>
          <a:p>
            <a:r>
              <a:rPr lang="en-US" sz="1200" dirty="0"/>
              <a:t>Fuel Vegetation Type</a:t>
            </a:r>
          </a:p>
          <a:p>
            <a:r>
              <a:rPr lang="en-US" sz="1200" dirty="0"/>
              <a:t>Fuel Vegetation Cover</a:t>
            </a:r>
          </a:p>
          <a:p>
            <a:r>
              <a:rPr lang="en-US" sz="1200" dirty="0"/>
              <a:t>Fuel Vegetation Height</a:t>
            </a:r>
            <a:br>
              <a:rPr lang="en-US" sz="1200" dirty="0"/>
            </a:br>
            <a:r>
              <a:rPr lang="en-US" sz="1200" dirty="0"/>
              <a:t>Mod-FIS</a:t>
            </a:r>
          </a:p>
        </p:txBody>
      </p:sp>
      <p:sp>
        <p:nvSpPr>
          <p:cNvPr id="25" name="TextBox 24">
            <a:extLst>
              <a:ext uri="{FF2B5EF4-FFF2-40B4-BE49-F238E27FC236}">
                <a16:creationId xmlns:a16="http://schemas.microsoft.com/office/drawing/2014/main" id="{7B6FBF9C-D761-4A76-98C3-459E1CB842C4}"/>
              </a:ext>
            </a:extLst>
          </p:cNvPr>
          <p:cNvSpPr txBox="1"/>
          <p:nvPr/>
        </p:nvSpPr>
        <p:spPr>
          <a:xfrm>
            <a:off x="9288948" y="3605308"/>
            <a:ext cx="3451273" cy="2308324"/>
          </a:xfrm>
          <a:prstGeom prst="rect">
            <a:avLst/>
          </a:prstGeom>
          <a:noFill/>
        </p:spPr>
        <p:txBody>
          <a:bodyPr wrap="square" rtlCol="0">
            <a:spAutoFit/>
          </a:bodyPr>
          <a:lstStyle/>
          <a:p>
            <a:r>
              <a:rPr lang="en-US" dirty="0"/>
              <a:t>Fire Regime</a:t>
            </a:r>
          </a:p>
          <a:p>
            <a:r>
              <a:rPr lang="en-US" sz="1200" dirty="0"/>
              <a:t>Succession Class</a:t>
            </a:r>
          </a:p>
          <a:p>
            <a:r>
              <a:rPr lang="en-US" sz="1200" dirty="0"/>
              <a:t>Vegetation Departure Index</a:t>
            </a:r>
          </a:p>
          <a:p>
            <a:r>
              <a:rPr lang="en-US" sz="1200" dirty="0"/>
              <a:t>Vegetation Condition Class</a:t>
            </a:r>
          </a:p>
          <a:p>
            <a:r>
              <a:rPr lang="en-US" sz="1200" dirty="0"/>
              <a:t>Fire Regime Group</a:t>
            </a:r>
          </a:p>
          <a:p>
            <a:r>
              <a:rPr lang="en-US" sz="1200" dirty="0"/>
              <a:t>Fire Return Interval</a:t>
            </a:r>
          </a:p>
          <a:p>
            <a:r>
              <a:rPr lang="en-US" sz="1200" dirty="0"/>
              <a:t>Percent Replacement Severity Fire</a:t>
            </a:r>
          </a:p>
          <a:p>
            <a:r>
              <a:rPr lang="en-US" sz="1200" dirty="0"/>
              <a:t>Percent Mixed Severity Fire</a:t>
            </a:r>
          </a:p>
          <a:p>
            <a:r>
              <a:rPr lang="en-US" sz="1200" dirty="0"/>
              <a:t>Percent Low Severity Fire</a:t>
            </a:r>
          </a:p>
          <a:p>
            <a:endParaRPr lang="en-US" sz="1200" dirty="0"/>
          </a:p>
          <a:p>
            <a:endParaRPr lang="en-US" dirty="0"/>
          </a:p>
        </p:txBody>
      </p:sp>
      <p:sp>
        <p:nvSpPr>
          <p:cNvPr id="29" name="TextBox 28">
            <a:extLst>
              <a:ext uri="{FF2B5EF4-FFF2-40B4-BE49-F238E27FC236}">
                <a16:creationId xmlns:a16="http://schemas.microsoft.com/office/drawing/2014/main" id="{176A256C-A24A-4F13-9935-EA86200B95AE}"/>
              </a:ext>
            </a:extLst>
          </p:cNvPr>
          <p:cNvSpPr txBox="1"/>
          <p:nvPr/>
        </p:nvSpPr>
        <p:spPr>
          <a:xfrm>
            <a:off x="6814462" y="563739"/>
            <a:ext cx="4977446" cy="830997"/>
          </a:xfrm>
          <a:prstGeom prst="rect">
            <a:avLst/>
          </a:prstGeom>
          <a:solidFill>
            <a:schemeClr val="bg1">
              <a:lumMod val="75000"/>
            </a:schemeClr>
          </a:solidFill>
        </p:spPr>
        <p:txBody>
          <a:bodyPr wrap="square" rtlCol="0">
            <a:spAutoFit/>
          </a:bodyPr>
          <a:lstStyle/>
          <a:p>
            <a:r>
              <a:rPr lang="en-US" sz="2400" i="1" dirty="0"/>
              <a:t>All lands in United States and insular areas at the 30m pixel level</a:t>
            </a:r>
          </a:p>
        </p:txBody>
      </p:sp>
      <p:pic>
        <p:nvPicPr>
          <p:cNvPr id="5" name="Picture 4" descr="picture of US showing disturbance">
            <a:extLst>
              <a:ext uri="{FF2B5EF4-FFF2-40B4-BE49-F238E27FC236}">
                <a16:creationId xmlns:a16="http://schemas.microsoft.com/office/drawing/2014/main" id="{DA1EBA41-D018-4D6F-83F5-E683E391DF35}"/>
              </a:ext>
            </a:extLst>
          </p:cNvPr>
          <p:cNvPicPr>
            <a:picLocks noChangeAspect="1"/>
          </p:cNvPicPr>
          <p:nvPr/>
        </p:nvPicPr>
        <p:blipFill>
          <a:blip r:embed="rId7"/>
          <a:stretch>
            <a:fillRect/>
          </a:stretch>
        </p:blipFill>
        <p:spPr>
          <a:xfrm>
            <a:off x="116253" y="1919618"/>
            <a:ext cx="2496529" cy="1685690"/>
          </a:xfrm>
          <a:prstGeom prst="rect">
            <a:avLst/>
          </a:prstGeom>
        </p:spPr>
      </p:pic>
      <p:pic>
        <p:nvPicPr>
          <p:cNvPr id="7" name="Picture 6" descr="Picture of US showing topographic">
            <a:extLst>
              <a:ext uri="{FF2B5EF4-FFF2-40B4-BE49-F238E27FC236}">
                <a16:creationId xmlns:a16="http://schemas.microsoft.com/office/drawing/2014/main" id="{60791CC3-298E-479B-865D-3E76F763F6DC}"/>
              </a:ext>
            </a:extLst>
          </p:cNvPr>
          <p:cNvPicPr>
            <a:picLocks noChangeAspect="1"/>
          </p:cNvPicPr>
          <p:nvPr/>
        </p:nvPicPr>
        <p:blipFill>
          <a:blip r:embed="rId8"/>
          <a:stretch>
            <a:fillRect/>
          </a:stretch>
        </p:blipFill>
        <p:spPr>
          <a:xfrm>
            <a:off x="2821620" y="2010063"/>
            <a:ext cx="2612046" cy="1671887"/>
          </a:xfrm>
          <a:prstGeom prst="rect">
            <a:avLst/>
          </a:prstGeom>
        </p:spPr>
      </p:pic>
      <p:pic>
        <p:nvPicPr>
          <p:cNvPr id="9" name="Picture 8" descr="picture of US showing reference">
            <a:extLst>
              <a:ext uri="{FF2B5EF4-FFF2-40B4-BE49-F238E27FC236}">
                <a16:creationId xmlns:a16="http://schemas.microsoft.com/office/drawing/2014/main" id="{0FFA91BF-54E2-49E4-94A0-0AA738730864}"/>
              </a:ext>
            </a:extLst>
          </p:cNvPr>
          <p:cNvPicPr>
            <a:picLocks noChangeAspect="1"/>
          </p:cNvPicPr>
          <p:nvPr/>
        </p:nvPicPr>
        <p:blipFill>
          <a:blip r:embed="rId9"/>
          <a:stretch>
            <a:fillRect/>
          </a:stretch>
        </p:blipFill>
        <p:spPr>
          <a:xfrm>
            <a:off x="204023" y="4614673"/>
            <a:ext cx="2740479" cy="1498996"/>
          </a:xfrm>
          <a:prstGeom prst="rect">
            <a:avLst/>
          </a:prstGeom>
        </p:spPr>
      </p:pic>
      <p:sp>
        <p:nvSpPr>
          <p:cNvPr id="28" name="Arrow: Right 27" descr="right arrow">
            <a:extLst>
              <a:ext uri="{FF2B5EF4-FFF2-40B4-BE49-F238E27FC236}">
                <a16:creationId xmlns:a16="http://schemas.microsoft.com/office/drawing/2014/main" id="{849D6DED-0534-4575-B5EB-35BE4EB5EBEF}"/>
              </a:ext>
            </a:extLst>
          </p:cNvPr>
          <p:cNvSpPr/>
          <p:nvPr/>
        </p:nvSpPr>
        <p:spPr>
          <a:xfrm>
            <a:off x="5039010" y="3062358"/>
            <a:ext cx="846477" cy="30944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descr="right arrow">
            <a:extLst>
              <a:ext uri="{FF2B5EF4-FFF2-40B4-BE49-F238E27FC236}">
                <a16:creationId xmlns:a16="http://schemas.microsoft.com/office/drawing/2014/main" id="{17EA95AB-9110-4919-8BC6-E0C190CBC32D}"/>
              </a:ext>
            </a:extLst>
          </p:cNvPr>
          <p:cNvSpPr/>
          <p:nvPr/>
        </p:nvSpPr>
        <p:spPr>
          <a:xfrm>
            <a:off x="2976209" y="4534927"/>
            <a:ext cx="2932964" cy="28830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descr="right arrow">
            <a:extLst>
              <a:ext uri="{FF2B5EF4-FFF2-40B4-BE49-F238E27FC236}">
                <a16:creationId xmlns:a16="http://schemas.microsoft.com/office/drawing/2014/main" id="{93B4D5EF-4C45-44D6-8611-AD0E31715901}"/>
              </a:ext>
            </a:extLst>
          </p:cNvPr>
          <p:cNvSpPr/>
          <p:nvPr/>
        </p:nvSpPr>
        <p:spPr>
          <a:xfrm>
            <a:off x="5462248" y="4838393"/>
            <a:ext cx="454439" cy="28830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descr="right arrow">
            <a:extLst>
              <a:ext uri="{FF2B5EF4-FFF2-40B4-BE49-F238E27FC236}">
                <a16:creationId xmlns:a16="http://schemas.microsoft.com/office/drawing/2014/main" id="{D697839D-66B0-4291-9EF8-B83A729CC231}"/>
              </a:ext>
            </a:extLst>
          </p:cNvPr>
          <p:cNvSpPr/>
          <p:nvPr/>
        </p:nvSpPr>
        <p:spPr>
          <a:xfrm>
            <a:off x="2529841" y="4144629"/>
            <a:ext cx="597858" cy="28830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descr="right arrow pointing down">
            <a:extLst>
              <a:ext uri="{FF2B5EF4-FFF2-40B4-BE49-F238E27FC236}">
                <a16:creationId xmlns:a16="http://schemas.microsoft.com/office/drawing/2014/main" id="{A4C1EA08-8073-4E03-9DB6-04846E663D53}"/>
              </a:ext>
            </a:extLst>
          </p:cNvPr>
          <p:cNvSpPr/>
          <p:nvPr/>
        </p:nvSpPr>
        <p:spPr>
          <a:xfrm rot="2241979">
            <a:off x="2435757" y="3367347"/>
            <a:ext cx="816092" cy="28575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descr="arrow down">
            <a:extLst>
              <a:ext uri="{FF2B5EF4-FFF2-40B4-BE49-F238E27FC236}">
                <a16:creationId xmlns:a16="http://schemas.microsoft.com/office/drawing/2014/main" id="{B042D6E6-A4DC-4DCF-998C-25CF4C42B497}"/>
              </a:ext>
            </a:extLst>
          </p:cNvPr>
          <p:cNvSpPr/>
          <p:nvPr/>
        </p:nvSpPr>
        <p:spPr>
          <a:xfrm rot="5400000">
            <a:off x="4465355" y="3526250"/>
            <a:ext cx="389936" cy="23899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descr="arrow pointing up">
            <a:extLst>
              <a:ext uri="{FF2B5EF4-FFF2-40B4-BE49-F238E27FC236}">
                <a16:creationId xmlns:a16="http://schemas.microsoft.com/office/drawing/2014/main" id="{A9820F41-F2CF-42CF-9E9B-289FE1D40920}"/>
              </a:ext>
            </a:extLst>
          </p:cNvPr>
          <p:cNvSpPr/>
          <p:nvPr/>
        </p:nvSpPr>
        <p:spPr>
          <a:xfrm rot="16200000">
            <a:off x="1229726" y="3588286"/>
            <a:ext cx="600885" cy="27202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Bent-Up 17" descr="right arrow then pointing up">
            <a:extLst>
              <a:ext uri="{FF2B5EF4-FFF2-40B4-BE49-F238E27FC236}">
                <a16:creationId xmlns:a16="http://schemas.microsoft.com/office/drawing/2014/main" id="{B989ECC1-D72C-4179-8CA3-53A6E6EE60DF}"/>
              </a:ext>
            </a:extLst>
          </p:cNvPr>
          <p:cNvSpPr/>
          <p:nvPr/>
        </p:nvSpPr>
        <p:spPr>
          <a:xfrm>
            <a:off x="5499712" y="5584638"/>
            <a:ext cx="4901587" cy="524494"/>
          </a:xfrm>
          <a:prstGeom prst="bentUpArrow">
            <a:avLst>
              <a:gd name="adj1" fmla="val 26862"/>
              <a:gd name="adj2" fmla="val 24335"/>
              <a:gd name="adj3" fmla="val 3343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descr="right arrow">
            <a:extLst>
              <a:ext uri="{FF2B5EF4-FFF2-40B4-BE49-F238E27FC236}">
                <a16:creationId xmlns:a16="http://schemas.microsoft.com/office/drawing/2014/main" id="{8B0B08C9-FDF0-4016-AEB0-397213A72A2F}"/>
              </a:ext>
            </a:extLst>
          </p:cNvPr>
          <p:cNvSpPr/>
          <p:nvPr/>
        </p:nvSpPr>
        <p:spPr>
          <a:xfrm>
            <a:off x="2319843" y="1942578"/>
            <a:ext cx="3548855" cy="26247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BDED9FF-01BA-4AE2-8159-048383D39DDE}"/>
              </a:ext>
            </a:extLst>
          </p:cNvPr>
          <p:cNvSpPr txBox="1"/>
          <p:nvPr/>
        </p:nvSpPr>
        <p:spPr>
          <a:xfrm>
            <a:off x="3137762" y="3530566"/>
            <a:ext cx="2952805" cy="1292662"/>
          </a:xfrm>
          <a:prstGeom prst="rect">
            <a:avLst/>
          </a:prstGeom>
          <a:noFill/>
        </p:spPr>
        <p:txBody>
          <a:bodyPr wrap="square" rtlCol="0">
            <a:spAutoFit/>
          </a:bodyPr>
          <a:lstStyle/>
          <a:p>
            <a:r>
              <a:rPr lang="en-US" dirty="0"/>
              <a:t>Vegetation</a:t>
            </a:r>
          </a:p>
          <a:p>
            <a:r>
              <a:rPr lang="en-US" sz="1200" dirty="0"/>
              <a:t>Existing Vegetation Type (ES and NVC)</a:t>
            </a:r>
            <a:endParaRPr lang="en-US" sz="1200" dirty="0">
              <a:solidFill>
                <a:schemeClr val="bg2">
                  <a:lumMod val="75000"/>
                </a:schemeClr>
              </a:solidFill>
            </a:endParaRPr>
          </a:p>
          <a:p>
            <a:r>
              <a:rPr lang="en-US" sz="1200" dirty="0"/>
              <a:t>Existing Vegetation Cover</a:t>
            </a:r>
            <a:br>
              <a:rPr lang="en-US" sz="1200" dirty="0"/>
            </a:br>
            <a:r>
              <a:rPr lang="en-US" sz="1200" dirty="0"/>
              <a:t>Existing Vegetation Height</a:t>
            </a:r>
          </a:p>
          <a:p>
            <a:r>
              <a:rPr lang="en-US" sz="1200" dirty="0"/>
              <a:t>Biophysical Settings</a:t>
            </a:r>
            <a:br>
              <a:rPr lang="en-US" sz="1200" dirty="0"/>
            </a:br>
            <a:endParaRPr lang="en-US" sz="1200" dirty="0">
              <a:solidFill>
                <a:schemeClr val="bg2">
                  <a:lumMod val="75000"/>
                </a:schemeClr>
              </a:solidFill>
            </a:endParaRPr>
          </a:p>
        </p:txBody>
      </p:sp>
      <p:sp>
        <p:nvSpPr>
          <p:cNvPr id="6" name="Rectangle 5" descr="box around FBFM40">
            <a:extLst>
              <a:ext uri="{FF2B5EF4-FFF2-40B4-BE49-F238E27FC236}">
                <a16:creationId xmlns:a16="http://schemas.microsoft.com/office/drawing/2014/main" id="{28FA3466-BFC8-4DFE-8DA2-5DCB7AC88BB4}"/>
              </a:ext>
            </a:extLst>
          </p:cNvPr>
          <p:cNvSpPr/>
          <p:nvPr/>
        </p:nvSpPr>
        <p:spPr>
          <a:xfrm>
            <a:off x="6015392" y="4069742"/>
            <a:ext cx="3342538" cy="22646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descr="Box around 4 layers">
            <a:extLst>
              <a:ext uri="{FF2B5EF4-FFF2-40B4-BE49-F238E27FC236}">
                <a16:creationId xmlns:a16="http://schemas.microsoft.com/office/drawing/2014/main" id="{8D88DC40-5E60-438F-A9B1-631DD858C98C}"/>
              </a:ext>
            </a:extLst>
          </p:cNvPr>
          <p:cNvSpPr/>
          <p:nvPr/>
        </p:nvSpPr>
        <p:spPr>
          <a:xfrm>
            <a:off x="6025893" y="4465757"/>
            <a:ext cx="3342538" cy="7390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descr="box around slope, aspect and elevation">
            <a:extLst>
              <a:ext uri="{FF2B5EF4-FFF2-40B4-BE49-F238E27FC236}">
                <a16:creationId xmlns:a16="http://schemas.microsoft.com/office/drawing/2014/main" id="{2ED5118D-06DC-4AFF-A947-7D881DC00FE7}"/>
              </a:ext>
            </a:extLst>
          </p:cNvPr>
          <p:cNvSpPr/>
          <p:nvPr/>
        </p:nvSpPr>
        <p:spPr>
          <a:xfrm>
            <a:off x="3034146" y="1416285"/>
            <a:ext cx="1161934" cy="5244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72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500" fill="hold"/>
                                        <p:tgtEl>
                                          <p:spTgt spid="36"/>
                                        </p:tgtEl>
                                        <p:attrNameLst>
                                          <p:attrName>ppt_x</p:attrName>
                                        </p:attrNameLst>
                                      </p:cBhvr>
                                      <p:tavLst>
                                        <p:tav tm="0">
                                          <p:val>
                                            <p:strVal val="#ppt_x"/>
                                          </p:val>
                                        </p:tav>
                                        <p:tav tm="100000">
                                          <p:val>
                                            <p:strVal val="#ppt_x"/>
                                          </p:val>
                                        </p:tav>
                                      </p:tavLst>
                                    </p:anim>
                                    <p:anim calcmode="lin" valueType="num">
                                      <p:cBhvr additive="base">
                                        <p:cTn id="1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1" grpId="0" animBg="1"/>
      <p:bldP spid="32" grpId="0" animBg="1"/>
      <p:bldP spid="33" grpId="0" animBg="1"/>
      <p:bldP spid="34" grpId="0" animBg="1"/>
      <p:bldP spid="35" grpId="0" animBg="1"/>
      <p:bldP spid="18" grpId="0" animBg="1"/>
      <p:bldP spid="39" grpId="0" animBg="1"/>
      <p:bldP spid="6" grpId="0" animBg="1"/>
      <p:bldP spid="36" grpId="0" animBg="1"/>
      <p:bldP spid="3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dfire logo">
            <a:extLst>
              <a:ext uri="{FF2B5EF4-FFF2-40B4-BE49-F238E27FC236}">
                <a16:creationId xmlns:a16="http://schemas.microsoft.com/office/drawing/2014/main" id="{8420D5DA-FDF3-47EF-ABCB-758DB11488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
        <p:nvSpPr>
          <p:cNvPr id="5" name="Title 1">
            <a:extLst>
              <a:ext uri="{FF2B5EF4-FFF2-40B4-BE49-F238E27FC236}">
                <a16:creationId xmlns:a16="http://schemas.microsoft.com/office/drawing/2014/main" id="{54A1435D-6785-4797-830B-0579D1E24B2C}"/>
              </a:ext>
            </a:extLst>
          </p:cNvPr>
          <p:cNvSpPr txBox="1">
            <a:spLocks noGrp="1"/>
          </p:cNvSpPr>
          <p:nvPr>
            <p:ph type="title" idx="4294967295"/>
          </p:nvPr>
        </p:nvSpPr>
        <p:spPr>
          <a:xfrm>
            <a:off x="1066800" y="-94488"/>
            <a:ext cx="10058400" cy="16093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800" kern="1200" cap="none"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blipFill>
                  <a:blip r:embed="rId4">
                    <a:extLst>
                      <a:ext uri="{28A0092B-C50C-407E-A947-70E740481C1C}">
                        <a14:useLocalDpi xmlns:a14="http://schemas.microsoft.com/office/drawing/2010/main" val="0"/>
                      </a:ext>
                    </a:extLst>
                  </a:blip>
                  <a:tile tx="6350" ty="-127000" sx="65000" sy="64000" flip="none" algn="tl"/>
                </a:blipFill>
                <a:effectLst/>
                <a:uLnTx/>
                <a:uFillTx/>
                <a:latin typeface="+mj-lt"/>
                <a:ea typeface="+mj-ea"/>
                <a:cs typeface="+mj-cs"/>
              </a:rPr>
              <a:t>What is the situation? Relative Risk</a:t>
            </a:r>
          </a:p>
        </p:txBody>
      </p:sp>
      <p:pic>
        <p:nvPicPr>
          <p:cNvPr id="18" name="Picture 17" descr="picture of the wildfire risk website">
            <a:extLst>
              <a:ext uri="{FF2B5EF4-FFF2-40B4-BE49-F238E27FC236}">
                <a16:creationId xmlns:a16="http://schemas.microsoft.com/office/drawing/2014/main" id="{21750AE5-31E0-4E52-B962-90701677245C}"/>
              </a:ext>
            </a:extLst>
          </p:cNvPr>
          <p:cNvPicPr>
            <a:picLocks noChangeAspect="1"/>
          </p:cNvPicPr>
          <p:nvPr/>
        </p:nvPicPr>
        <p:blipFill>
          <a:blip r:embed="rId5"/>
          <a:stretch>
            <a:fillRect/>
          </a:stretch>
        </p:blipFill>
        <p:spPr>
          <a:xfrm>
            <a:off x="126867" y="945896"/>
            <a:ext cx="4334440" cy="2724122"/>
          </a:xfrm>
          <a:prstGeom prst="rect">
            <a:avLst/>
          </a:prstGeom>
        </p:spPr>
      </p:pic>
      <p:pic>
        <p:nvPicPr>
          <p:cNvPr id="7" name="Picture 6" descr="screenshot of the wildfire risk viewer">
            <a:extLst>
              <a:ext uri="{FF2B5EF4-FFF2-40B4-BE49-F238E27FC236}">
                <a16:creationId xmlns:a16="http://schemas.microsoft.com/office/drawing/2014/main" id="{28D65433-4684-4960-B36D-BC221680B858}"/>
              </a:ext>
            </a:extLst>
          </p:cNvPr>
          <p:cNvPicPr>
            <a:picLocks noChangeAspect="1"/>
          </p:cNvPicPr>
          <p:nvPr/>
        </p:nvPicPr>
        <p:blipFill>
          <a:blip r:embed="rId6"/>
          <a:stretch>
            <a:fillRect/>
          </a:stretch>
        </p:blipFill>
        <p:spPr>
          <a:xfrm>
            <a:off x="4334440" y="2417312"/>
            <a:ext cx="7730693" cy="3667227"/>
          </a:xfrm>
          <a:prstGeom prst="rect">
            <a:avLst/>
          </a:prstGeom>
        </p:spPr>
      </p:pic>
      <p:pic>
        <p:nvPicPr>
          <p:cNvPr id="9" name="Picture 8" descr="screenshot of the US risk to fires">
            <a:extLst>
              <a:ext uri="{FF2B5EF4-FFF2-40B4-BE49-F238E27FC236}">
                <a16:creationId xmlns:a16="http://schemas.microsoft.com/office/drawing/2014/main" id="{0F442FBF-11D0-4FCD-9BFC-EFA4D5606C3D}"/>
              </a:ext>
            </a:extLst>
          </p:cNvPr>
          <p:cNvPicPr>
            <a:picLocks noChangeAspect="1"/>
          </p:cNvPicPr>
          <p:nvPr/>
        </p:nvPicPr>
        <p:blipFill>
          <a:blip r:embed="rId7"/>
          <a:stretch>
            <a:fillRect/>
          </a:stretch>
        </p:blipFill>
        <p:spPr>
          <a:xfrm>
            <a:off x="6891205" y="2997200"/>
            <a:ext cx="5173928" cy="3087339"/>
          </a:xfrm>
          <a:prstGeom prst="rect">
            <a:avLst/>
          </a:prstGeom>
        </p:spPr>
      </p:pic>
      <p:sp>
        <p:nvSpPr>
          <p:cNvPr id="2" name="TextBox 1">
            <a:extLst>
              <a:ext uri="{FF2B5EF4-FFF2-40B4-BE49-F238E27FC236}">
                <a16:creationId xmlns:a16="http://schemas.microsoft.com/office/drawing/2014/main" id="{5CF3F8C5-4E0E-489B-81DF-DF3A3D927F8D}"/>
              </a:ext>
            </a:extLst>
          </p:cNvPr>
          <p:cNvSpPr txBox="1"/>
          <p:nvPr/>
        </p:nvSpPr>
        <p:spPr>
          <a:xfrm>
            <a:off x="10405704" y="2038439"/>
            <a:ext cx="1659429" cy="369332"/>
          </a:xfrm>
          <a:prstGeom prst="rect">
            <a:avLst/>
          </a:prstGeom>
          <a:noFill/>
        </p:spPr>
        <p:txBody>
          <a:bodyPr wrap="none" rtlCol="0">
            <a:spAutoFit/>
          </a:bodyPr>
          <a:lstStyle/>
          <a:p>
            <a:r>
              <a:rPr lang="en-US" i="1" dirty="0"/>
              <a:t>wildfirerisk.org</a:t>
            </a:r>
          </a:p>
        </p:txBody>
      </p:sp>
    </p:spTree>
    <p:extLst>
      <p:ext uri="{BB962C8B-B14F-4D97-AF65-F5344CB8AC3E}">
        <p14:creationId xmlns:p14="http://schemas.microsoft.com/office/powerpoint/2010/main" val="420755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dfire logo">
            <a:extLst>
              <a:ext uri="{FF2B5EF4-FFF2-40B4-BE49-F238E27FC236}">
                <a16:creationId xmlns:a16="http://schemas.microsoft.com/office/drawing/2014/main" id="{8420D5DA-FDF3-47EF-ABCB-758DB11488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
        <p:nvSpPr>
          <p:cNvPr id="5" name="Title 1">
            <a:extLst>
              <a:ext uri="{FF2B5EF4-FFF2-40B4-BE49-F238E27FC236}">
                <a16:creationId xmlns:a16="http://schemas.microsoft.com/office/drawing/2014/main" id="{54A1435D-6785-4797-830B-0579D1E24B2C}"/>
              </a:ext>
            </a:extLst>
          </p:cNvPr>
          <p:cNvSpPr txBox="1">
            <a:spLocks noGrp="1"/>
          </p:cNvSpPr>
          <p:nvPr>
            <p:ph type="title" idx="4294967295"/>
          </p:nvPr>
        </p:nvSpPr>
        <p:spPr>
          <a:xfrm>
            <a:off x="1066800" y="-94488"/>
            <a:ext cx="10058400" cy="16093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800" kern="1200" cap="none"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blipFill>
                  <a:blip r:embed="rId4">
                    <a:extLst>
                      <a:ext uri="{28A0092B-C50C-407E-A947-70E740481C1C}">
                        <a14:useLocalDpi xmlns:a14="http://schemas.microsoft.com/office/drawing/2010/main" val="0"/>
                      </a:ext>
                    </a:extLst>
                  </a:blip>
                  <a:tile tx="6350" ty="-127000" sx="65000" sy="64000" flip="none" algn="tl"/>
                </a:blipFill>
                <a:effectLst/>
                <a:uLnTx/>
                <a:uFillTx/>
                <a:latin typeface="+mj-lt"/>
                <a:ea typeface="+mj-ea"/>
                <a:cs typeface="+mj-cs"/>
              </a:rPr>
              <a:t>What is the situation? Relative Risk</a:t>
            </a:r>
          </a:p>
        </p:txBody>
      </p:sp>
      <p:sp>
        <p:nvSpPr>
          <p:cNvPr id="2" name="TextBox 1">
            <a:extLst>
              <a:ext uri="{FF2B5EF4-FFF2-40B4-BE49-F238E27FC236}">
                <a16:creationId xmlns:a16="http://schemas.microsoft.com/office/drawing/2014/main" id="{01AC227C-6226-4950-99E8-A640F2C5CC33}"/>
              </a:ext>
            </a:extLst>
          </p:cNvPr>
          <p:cNvSpPr txBox="1"/>
          <p:nvPr/>
        </p:nvSpPr>
        <p:spPr>
          <a:xfrm>
            <a:off x="1838960" y="955040"/>
            <a:ext cx="7598555" cy="523220"/>
          </a:xfrm>
          <a:prstGeom prst="rect">
            <a:avLst/>
          </a:prstGeom>
          <a:noFill/>
        </p:spPr>
        <p:txBody>
          <a:bodyPr wrap="none" rtlCol="0">
            <a:spAutoFit/>
          </a:bodyPr>
          <a:lstStyle/>
          <a:p>
            <a:r>
              <a:rPr lang="en-US" sz="2800" dirty="0"/>
              <a:t>Other </a:t>
            </a:r>
            <a:r>
              <a:rPr lang="en-US" sz="2800" dirty="0" err="1"/>
              <a:t>Fsim</a:t>
            </a:r>
            <a:r>
              <a:rPr lang="en-US" sz="2800" dirty="0"/>
              <a:t> applications using LANDFIRE data</a:t>
            </a:r>
          </a:p>
        </p:txBody>
      </p:sp>
      <p:pic>
        <p:nvPicPr>
          <p:cNvPr id="10" name="Picture 9" descr="screenshot of a viewer">
            <a:extLst>
              <a:ext uri="{FF2B5EF4-FFF2-40B4-BE49-F238E27FC236}">
                <a16:creationId xmlns:a16="http://schemas.microsoft.com/office/drawing/2014/main" id="{6A405A5B-D499-42D1-9B43-294954BEC18B}"/>
              </a:ext>
            </a:extLst>
          </p:cNvPr>
          <p:cNvPicPr>
            <a:picLocks noChangeAspect="1"/>
          </p:cNvPicPr>
          <p:nvPr/>
        </p:nvPicPr>
        <p:blipFill>
          <a:blip r:embed="rId5"/>
          <a:stretch>
            <a:fillRect/>
          </a:stretch>
        </p:blipFill>
        <p:spPr>
          <a:xfrm>
            <a:off x="6329680" y="3176639"/>
            <a:ext cx="5659119" cy="2718276"/>
          </a:xfrm>
          <a:prstGeom prst="rect">
            <a:avLst/>
          </a:prstGeom>
        </p:spPr>
      </p:pic>
      <p:pic>
        <p:nvPicPr>
          <p:cNvPr id="14" name="Picture 13" descr="screen shot of burn probability">
            <a:extLst>
              <a:ext uri="{FF2B5EF4-FFF2-40B4-BE49-F238E27FC236}">
                <a16:creationId xmlns:a16="http://schemas.microsoft.com/office/drawing/2014/main" id="{C8D1499A-58E9-491B-88E6-56A6F0F1E807}"/>
              </a:ext>
            </a:extLst>
          </p:cNvPr>
          <p:cNvPicPr>
            <a:picLocks noChangeAspect="1"/>
          </p:cNvPicPr>
          <p:nvPr/>
        </p:nvPicPr>
        <p:blipFill>
          <a:blip r:embed="rId6"/>
          <a:stretch>
            <a:fillRect/>
          </a:stretch>
        </p:blipFill>
        <p:spPr>
          <a:xfrm>
            <a:off x="0" y="1432539"/>
            <a:ext cx="4226560" cy="4769975"/>
          </a:xfrm>
          <a:prstGeom prst="rect">
            <a:avLst/>
          </a:prstGeom>
        </p:spPr>
      </p:pic>
      <p:pic>
        <p:nvPicPr>
          <p:cNvPr id="16" name="Picture 15" descr="screen shot of earthstar">
            <a:extLst>
              <a:ext uri="{FF2B5EF4-FFF2-40B4-BE49-F238E27FC236}">
                <a16:creationId xmlns:a16="http://schemas.microsoft.com/office/drawing/2014/main" id="{49B1178A-76F8-4756-959A-6F576AA6B366}"/>
              </a:ext>
            </a:extLst>
          </p:cNvPr>
          <p:cNvPicPr>
            <a:picLocks noChangeAspect="1"/>
          </p:cNvPicPr>
          <p:nvPr/>
        </p:nvPicPr>
        <p:blipFill>
          <a:blip r:embed="rId7"/>
          <a:stretch>
            <a:fillRect/>
          </a:stretch>
        </p:blipFill>
        <p:spPr>
          <a:xfrm>
            <a:off x="3911287" y="2098642"/>
            <a:ext cx="7609840" cy="3985897"/>
          </a:xfrm>
          <a:prstGeom prst="rect">
            <a:avLst/>
          </a:prstGeom>
        </p:spPr>
      </p:pic>
      <p:pic>
        <p:nvPicPr>
          <p:cNvPr id="19" name="Picture 18" descr="screen shot of burn probability">
            <a:extLst>
              <a:ext uri="{FF2B5EF4-FFF2-40B4-BE49-F238E27FC236}">
                <a16:creationId xmlns:a16="http://schemas.microsoft.com/office/drawing/2014/main" id="{8BC1FAE5-5F97-46E7-99D0-CCE6C096FAAD}"/>
              </a:ext>
            </a:extLst>
          </p:cNvPr>
          <p:cNvPicPr>
            <a:picLocks noChangeAspect="1"/>
          </p:cNvPicPr>
          <p:nvPr/>
        </p:nvPicPr>
        <p:blipFill>
          <a:blip r:embed="rId8"/>
          <a:stretch>
            <a:fillRect/>
          </a:stretch>
        </p:blipFill>
        <p:spPr>
          <a:xfrm rot="20445870">
            <a:off x="982922" y="1000012"/>
            <a:ext cx="4116735" cy="4926584"/>
          </a:xfrm>
          <a:prstGeom prst="rect">
            <a:avLst/>
          </a:prstGeom>
        </p:spPr>
      </p:pic>
      <p:pic>
        <p:nvPicPr>
          <p:cNvPr id="21" name="Picture 20" descr="screen shot of burn probability">
            <a:extLst>
              <a:ext uri="{FF2B5EF4-FFF2-40B4-BE49-F238E27FC236}">
                <a16:creationId xmlns:a16="http://schemas.microsoft.com/office/drawing/2014/main" id="{443A3C2E-FEAC-4477-B62B-904499E14F9E}"/>
              </a:ext>
            </a:extLst>
          </p:cNvPr>
          <p:cNvPicPr>
            <a:picLocks noChangeAspect="1"/>
          </p:cNvPicPr>
          <p:nvPr/>
        </p:nvPicPr>
        <p:blipFill>
          <a:blip r:embed="rId9"/>
          <a:stretch>
            <a:fillRect/>
          </a:stretch>
        </p:blipFill>
        <p:spPr>
          <a:xfrm>
            <a:off x="3642970" y="794970"/>
            <a:ext cx="4906060" cy="5268060"/>
          </a:xfrm>
          <a:prstGeom prst="rect">
            <a:avLst/>
          </a:prstGeom>
        </p:spPr>
      </p:pic>
      <p:pic>
        <p:nvPicPr>
          <p:cNvPr id="23" name="Picture 22" descr="screen shot of montana">
            <a:extLst>
              <a:ext uri="{FF2B5EF4-FFF2-40B4-BE49-F238E27FC236}">
                <a16:creationId xmlns:a16="http://schemas.microsoft.com/office/drawing/2014/main" id="{31517C7B-C8B9-41D6-9528-57F8B81C7C69}"/>
              </a:ext>
            </a:extLst>
          </p:cNvPr>
          <p:cNvPicPr>
            <a:picLocks noChangeAspect="1"/>
          </p:cNvPicPr>
          <p:nvPr/>
        </p:nvPicPr>
        <p:blipFill>
          <a:blip r:embed="rId10"/>
          <a:stretch>
            <a:fillRect/>
          </a:stretch>
        </p:blipFill>
        <p:spPr>
          <a:xfrm rot="1484764">
            <a:off x="6669158" y="740925"/>
            <a:ext cx="4296375" cy="5372850"/>
          </a:xfrm>
          <a:prstGeom prst="rect">
            <a:avLst/>
          </a:prstGeom>
        </p:spPr>
      </p:pic>
    </p:spTree>
    <p:extLst>
      <p:ext uri="{BB962C8B-B14F-4D97-AF65-F5344CB8AC3E}">
        <p14:creationId xmlns:p14="http://schemas.microsoft.com/office/powerpoint/2010/main" val="203786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circle(in)">
                                      <p:cBhvr>
                                        <p:cTn id="3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dfire logo">
            <a:extLst>
              <a:ext uri="{FF2B5EF4-FFF2-40B4-BE49-F238E27FC236}">
                <a16:creationId xmlns:a16="http://schemas.microsoft.com/office/drawing/2014/main" id="{E85B4A19-D621-4330-810F-68D494DA4F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pic>
        <p:nvPicPr>
          <p:cNvPr id="15" name="Picture 14" descr="Picture of what a scale does">
            <a:extLst>
              <a:ext uri="{FF2B5EF4-FFF2-40B4-BE49-F238E27FC236}">
                <a16:creationId xmlns:a16="http://schemas.microsoft.com/office/drawing/2014/main" id="{12710293-FCA4-4EB4-881E-810BD97E85B5}"/>
              </a:ext>
            </a:extLst>
          </p:cNvPr>
          <p:cNvPicPr>
            <a:picLocks noChangeAspect="1"/>
          </p:cNvPicPr>
          <p:nvPr/>
        </p:nvPicPr>
        <p:blipFill>
          <a:blip r:embed="rId4"/>
          <a:stretch>
            <a:fillRect/>
          </a:stretch>
        </p:blipFill>
        <p:spPr>
          <a:xfrm>
            <a:off x="225330" y="1508886"/>
            <a:ext cx="4948601" cy="2783588"/>
          </a:xfrm>
          <a:prstGeom prst="rect">
            <a:avLst/>
          </a:prstGeom>
        </p:spPr>
      </p:pic>
      <p:sp>
        <p:nvSpPr>
          <p:cNvPr id="18" name="Title 1">
            <a:extLst>
              <a:ext uri="{FF2B5EF4-FFF2-40B4-BE49-F238E27FC236}">
                <a16:creationId xmlns:a16="http://schemas.microsoft.com/office/drawing/2014/main" id="{FDE03BBD-223A-4799-8C06-C124CAD3D594}"/>
              </a:ext>
            </a:extLst>
          </p:cNvPr>
          <p:cNvSpPr>
            <a:spLocks noGrp="1"/>
          </p:cNvSpPr>
          <p:nvPr>
            <p:ph type="title"/>
          </p:nvPr>
        </p:nvSpPr>
        <p:spPr>
          <a:xfrm>
            <a:off x="225330" y="261112"/>
            <a:ext cx="11633200" cy="1140968"/>
          </a:xfrm>
        </p:spPr>
        <p:txBody>
          <a:bodyPr>
            <a:normAutofit fontScale="90000"/>
          </a:bodyPr>
          <a:lstStyle/>
          <a:p>
            <a:r>
              <a:rPr lang="en-US" sz="4000" dirty="0"/>
              <a:t>Prioritize AND understand risk using LANDFIRE in IFTDSS</a:t>
            </a:r>
          </a:p>
        </p:txBody>
      </p:sp>
      <p:sp>
        <p:nvSpPr>
          <p:cNvPr id="19" name="TextBox 18">
            <a:extLst>
              <a:ext uri="{FF2B5EF4-FFF2-40B4-BE49-F238E27FC236}">
                <a16:creationId xmlns:a16="http://schemas.microsoft.com/office/drawing/2014/main" id="{3F5F8B06-1E31-4E58-8372-159DC3C4EBB6}"/>
              </a:ext>
            </a:extLst>
          </p:cNvPr>
          <p:cNvSpPr txBox="1"/>
          <p:nvPr/>
        </p:nvSpPr>
        <p:spPr>
          <a:xfrm>
            <a:off x="152167" y="4399280"/>
            <a:ext cx="4031938" cy="1477328"/>
          </a:xfrm>
          <a:prstGeom prst="rect">
            <a:avLst/>
          </a:prstGeom>
          <a:noFill/>
        </p:spPr>
        <p:txBody>
          <a:bodyPr wrap="none" rtlCol="0">
            <a:spAutoFit/>
          </a:bodyPr>
          <a:lstStyle/>
          <a:p>
            <a:r>
              <a:rPr lang="en-US" dirty="0"/>
              <a:t>IFTDSS- Interagency Fuel Treatment </a:t>
            </a:r>
          </a:p>
          <a:p>
            <a:r>
              <a:rPr lang="en-US" dirty="0"/>
              <a:t>Decision Support System</a:t>
            </a:r>
          </a:p>
          <a:p>
            <a:endParaRPr lang="en-US" dirty="0"/>
          </a:p>
          <a:p>
            <a:r>
              <a:rPr lang="en-US" dirty="0"/>
              <a:t>All online!</a:t>
            </a:r>
          </a:p>
          <a:p>
            <a:endParaRPr lang="en-US" dirty="0"/>
          </a:p>
        </p:txBody>
      </p:sp>
      <p:pic>
        <p:nvPicPr>
          <p:cNvPr id="21" name="Picture 20" descr="screenshot of landscape tools on iftdss">
            <a:extLst>
              <a:ext uri="{FF2B5EF4-FFF2-40B4-BE49-F238E27FC236}">
                <a16:creationId xmlns:a16="http://schemas.microsoft.com/office/drawing/2014/main" id="{1643D856-ED56-4B98-B647-C39D4BF0F096}"/>
              </a:ext>
            </a:extLst>
          </p:cNvPr>
          <p:cNvPicPr>
            <a:picLocks noChangeAspect="1"/>
          </p:cNvPicPr>
          <p:nvPr/>
        </p:nvPicPr>
        <p:blipFill>
          <a:blip r:embed="rId5"/>
          <a:stretch>
            <a:fillRect/>
          </a:stretch>
        </p:blipFill>
        <p:spPr>
          <a:xfrm>
            <a:off x="5723549" y="1185126"/>
            <a:ext cx="6022748" cy="4595913"/>
          </a:xfrm>
          <a:prstGeom prst="rect">
            <a:avLst/>
          </a:prstGeom>
        </p:spPr>
      </p:pic>
      <p:sp>
        <p:nvSpPr>
          <p:cNvPr id="9" name="TextBox 8">
            <a:extLst>
              <a:ext uri="{FF2B5EF4-FFF2-40B4-BE49-F238E27FC236}">
                <a16:creationId xmlns:a16="http://schemas.microsoft.com/office/drawing/2014/main" id="{CB85EAA2-36E7-487F-BA3B-49E78DC45801}"/>
              </a:ext>
            </a:extLst>
          </p:cNvPr>
          <p:cNvSpPr txBox="1"/>
          <p:nvPr/>
        </p:nvSpPr>
        <p:spPr>
          <a:xfrm>
            <a:off x="5672636" y="5876608"/>
            <a:ext cx="6124574" cy="369332"/>
          </a:xfrm>
          <a:prstGeom prst="rect">
            <a:avLst/>
          </a:prstGeom>
          <a:noFill/>
        </p:spPr>
        <p:txBody>
          <a:bodyPr wrap="square">
            <a:spAutoFit/>
          </a:bodyPr>
          <a:lstStyle/>
          <a:p>
            <a:r>
              <a:rPr lang="en-US" i="1" dirty="0"/>
              <a:t>iftdss.firenet.gov</a:t>
            </a:r>
          </a:p>
        </p:txBody>
      </p:sp>
    </p:spTree>
    <p:extLst>
      <p:ext uri="{BB962C8B-B14F-4D97-AF65-F5344CB8AC3E}">
        <p14:creationId xmlns:p14="http://schemas.microsoft.com/office/powerpoint/2010/main" val="213624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94D6-8404-4358-9D0B-47B75CC7F68C}"/>
              </a:ext>
            </a:extLst>
          </p:cNvPr>
          <p:cNvSpPr>
            <a:spLocks noGrp="1"/>
          </p:cNvSpPr>
          <p:nvPr>
            <p:ph type="title"/>
          </p:nvPr>
        </p:nvSpPr>
        <p:spPr>
          <a:xfrm>
            <a:off x="254000" y="484632"/>
            <a:ext cx="11633200" cy="1140968"/>
          </a:xfrm>
        </p:spPr>
        <p:txBody>
          <a:bodyPr>
            <a:normAutofit/>
          </a:bodyPr>
          <a:lstStyle/>
          <a:p>
            <a:r>
              <a:rPr lang="en-US" sz="4000" dirty="0"/>
              <a:t>More risk applications using LANDFIRE</a:t>
            </a:r>
          </a:p>
        </p:txBody>
      </p:sp>
      <p:pic>
        <p:nvPicPr>
          <p:cNvPr id="3" name="Picture 2" descr="landfire logo">
            <a:extLst>
              <a:ext uri="{FF2B5EF4-FFF2-40B4-BE49-F238E27FC236}">
                <a16:creationId xmlns:a16="http://schemas.microsoft.com/office/drawing/2014/main" id="{985B7E4E-783E-428D-99A3-C177000659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pic>
        <p:nvPicPr>
          <p:cNvPr id="6" name="Picture 5" descr="Picture showing loss cost">
            <a:extLst>
              <a:ext uri="{FF2B5EF4-FFF2-40B4-BE49-F238E27FC236}">
                <a16:creationId xmlns:a16="http://schemas.microsoft.com/office/drawing/2014/main" id="{D29B75F0-D1C0-4E7D-8646-EFB954F0C4D4}"/>
              </a:ext>
            </a:extLst>
          </p:cNvPr>
          <p:cNvPicPr>
            <a:picLocks noChangeAspect="1"/>
          </p:cNvPicPr>
          <p:nvPr/>
        </p:nvPicPr>
        <p:blipFill>
          <a:blip r:embed="rId4"/>
          <a:stretch>
            <a:fillRect/>
          </a:stretch>
        </p:blipFill>
        <p:spPr>
          <a:xfrm>
            <a:off x="81893" y="2286461"/>
            <a:ext cx="4041019" cy="2421890"/>
          </a:xfrm>
          <a:prstGeom prst="rect">
            <a:avLst/>
          </a:prstGeom>
        </p:spPr>
      </p:pic>
      <p:sp>
        <p:nvSpPr>
          <p:cNvPr id="8" name="TextBox 7">
            <a:extLst>
              <a:ext uri="{FF2B5EF4-FFF2-40B4-BE49-F238E27FC236}">
                <a16:creationId xmlns:a16="http://schemas.microsoft.com/office/drawing/2014/main" id="{FEFB5DE2-002A-4CFD-937B-44BD873F4C5D}"/>
              </a:ext>
            </a:extLst>
          </p:cNvPr>
          <p:cNvSpPr txBox="1"/>
          <p:nvPr/>
        </p:nvSpPr>
        <p:spPr>
          <a:xfrm>
            <a:off x="2648940" y="1514333"/>
            <a:ext cx="2581156" cy="461665"/>
          </a:xfrm>
          <a:prstGeom prst="rect">
            <a:avLst/>
          </a:prstGeom>
          <a:noFill/>
        </p:spPr>
        <p:txBody>
          <a:bodyPr wrap="none" rtlCol="0">
            <a:spAutoFit/>
          </a:bodyPr>
          <a:lstStyle/>
          <a:p>
            <a:r>
              <a:rPr lang="en-US" sz="2400" dirty="0"/>
              <a:t>Private/Non-profit</a:t>
            </a:r>
          </a:p>
        </p:txBody>
      </p:sp>
      <p:pic>
        <p:nvPicPr>
          <p:cNvPr id="10" name="Picture 9" descr="picture showing wildfire by us county">
            <a:extLst>
              <a:ext uri="{FF2B5EF4-FFF2-40B4-BE49-F238E27FC236}">
                <a16:creationId xmlns:a16="http://schemas.microsoft.com/office/drawing/2014/main" id="{99879157-716C-4C43-8029-0956AFDB132D}"/>
              </a:ext>
            </a:extLst>
          </p:cNvPr>
          <p:cNvPicPr>
            <a:picLocks noChangeAspect="1"/>
          </p:cNvPicPr>
          <p:nvPr/>
        </p:nvPicPr>
        <p:blipFill>
          <a:blip r:embed="rId5"/>
          <a:stretch>
            <a:fillRect/>
          </a:stretch>
        </p:blipFill>
        <p:spPr>
          <a:xfrm>
            <a:off x="4435157" y="2446962"/>
            <a:ext cx="3529916" cy="2421890"/>
          </a:xfrm>
          <a:prstGeom prst="rect">
            <a:avLst/>
          </a:prstGeom>
        </p:spPr>
      </p:pic>
      <p:sp>
        <p:nvSpPr>
          <p:cNvPr id="11" name="TextBox 10">
            <a:extLst>
              <a:ext uri="{FF2B5EF4-FFF2-40B4-BE49-F238E27FC236}">
                <a16:creationId xmlns:a16="http://schemas.microsoft.com/office/drawing/2014/main" id="{726C3FDF-7D0A-4522-97D3-C730323FCB09}"/>
              </a:ext>
            </a:extLst>
          </p:cNvPr>
          <p:cNvSpPr txBox="1"/>
          <p:nvPr/>
        </p:nvSpPr>
        <p:spPr>
          <a:xfrm>
            <a:off x="9312652" y="1478314"/>
            <a:ext cx="1537600" cy="461665"/>
          </a:xfrm>
          <a:prstGeom prst="rect">
            <a:avLst/>
          </a:prstGeom>
          <a:noFill/>
        </p:spPr>
        <p:txBody>
          <a:bodyPr wrap="none" rtlCol="0">
            <a:spAutoFit/>
          </a:bodyPr>
          <a:lstStyle/>
          <a:p>
            <a:r>
              <a:rPr lang="en-US" sz="2400" dirty="0"/>
              <a:t>Academic</a:t>
            </a:r>
          </a:p>
        </p:txBody>
      </p:sp>
      <p:pic>
        <p:nvPicPr>
          <p:cNvPr id="13" name="Picture 12" descr="picture showing screen shot of the NCAR website">
            <a:extLst>
              <a:ext uri="{FF2B5EF4-FFF2-40B4-BE49-F238E27FC236}">
                <a16:creationId xmlns:a16="http://schemas.microsoft.com/office/drawing/2014/main" id="{70A9B33A-02F2-4F68-9D99-CCF5A8FAD78B}"/>
              </a:ext>
            </a:extLst>
          </p:cNvPr>
          <p:cNvPicPr>
            <a:picLocks noChangeAspect="1"/>
          </p:cNvPicPr>
          <p:nvPr/>
        </p:nvPicPr>
        <p:blipFill>
          <a:blip r:embed="rId6"/>
          <a:stretch>
            <a:fillRect/>
          </a:stretch>
        </p:blipFill>
        <p:spPr>
          <a:xfrm>
            <a:off x="8446535" y="2531179"/>
            <a:ext cx="3494114" cy="2229440"/>
          </a:xfrm>
          <a:prstGeom prst="rect">
            <a:avLst/>
          </a:prstGeom>
        </p:spPr>
      </p:pic>
      <p:sp>
        <p:nvSpPr>
          <p:cNvPr id="4" name="TextBox 3">
            <a:extLst>
              <a:ext uri="{FF2B5EF4-FFF2-40B4-BE49-F238E27FC236}">
                <a16:creationId xmlns:a16="http://schemas.microsoft.com/office/drawing/2014/main" id="{37DCADD2-FB43-40B1-94EF-738B74BFB338}"/>
              </a:ext>
            </a:extLst>
          </p:cNvPr>
          <p:cNvSpPr txBox="1"/>
          <p:nvPr/>
        </p:nvSpPr>
        <p:spPr>
          <a:xfrm>
            <a:off x="334139" y="4561075"/>
            <a:ext cx="2314801" cy="307777"/>
          </a:xfrm>
          <a:prstGeom prst="rect">
            <a:avLst/>
          </a:prstGeom>
          <a:noFill/>
        </p:spPr>
        <p:txBody>
          <a:bodyPr wrap="none" rtlCol="0">
            <a:spAutoFit/>
          </a:bodyPr>
          <a:lstStyle/>
          <a:p>
            <a:r>
              <a:rPr lang="en-US" sz="1400" i="1" dirty="0"/>
              <a:t>www.karenclarkandco.com</a:t>
            </a:r>
          </a:p>
        </p:txBody>
      </p:sp>
      <p:sp>
        <p:nvSpPr>
          <p:cNvPr id="12" name="TextBox 11">
            <a:extLst>
              <a:ext uri="{FF2B5EF4-FFF2-40B4-BE49-F238E27FC236}">
                <a16:creationId xmlns:a16="http://schemas.microsoft.com/office/drawing/2014/main" id="{EC1748F4-6600-4A43-BD6C-AA610DCD0DA8}"/>
              </a:ext>
            </a:extLst>
          </p:cNvPr>
          <p:cNvSpPr txBox="1"/>
          <p:nvPr/>
        </p:nvSpPr>
        <p:spPr>
          <a:xfrm>
            <a:off x="4435157" y="4842326"/>
            <a:ext cx="1287532" cy="307777"/>
          </a:xfrm>
          <a:prstGeom prst="rect">
            <a:avLst/>
          </a:prstGeom>
          <a:noFill/>
        </p:spPr>
        <p:txBody>
          <a:bodyPr wrap="none" rtlCol="0">
            <a:spAutoFit/>
          </a:bodyPr>
          <a:lstStyle/>
          <a:p>
            <a:r>
              <a:rPr lang="en-US" sz="1400" i="1" dirty="0"/>
              <a:t>Firststreet.org</a:t>
            </a:r>
          </a:p>
        </p:txBody>
      </p:sp>
      <p:sp>
        <p:nvSpPr>
          <p:cNvPr id="14" name="TextBox 13">
            <a:extLst>
              <a:ext uri="{FF2B5EF4-FFF2-40B4-BE49-F238E27FC236}">
                <a16:creationId xmlns:a16="http://schemas.microsoft.com/office/drawing/2014/main" id="{F77E3D87-8237-49CC-A900-7A779C61FBC3}"/>
              </a:ext>
            </a:extLst>
          </p:cNvPr>
          <p:cNvSpPr txBox="1"/>
          <p:nvPr/>
        </p:nvSpPr>
        <p:spPr>
          <a:xfrm>
            <a:off x="8370304" y="4699575"/>
            <a:ext cx="3971925" cy="338554"/>
          </a:xfrm>
          <a:prstGeom prst="rect">
            <a:avLst/>
          </a:prstGeom>
          <a:noFill/>
        </p:spPr>
        <p:txBody>
          <a:bodyPr wrap="square">
            <a:spAutoFit/>
          </a:bodyPr>
          <a:lstStyle/>
          <a:p>
            <a:r>
              <a:rPr lang="en-US" sz="1600" i="1" dirty="0"/>
              <a:t>ral.ucar.edu</a:t>
            </a:r>
          </a:p>
        </p:txBody>
      </p:sp>
    </p:spTree>
    <p:extLst>
      <p:ext uri="{BB962C8B-B14F-4D97-AF65-F5344CB8AC3E}">
        <p14:creationId xmlns:p14="http://schemas.microsoft.com/office/powerpoint/2010/main" val="1679920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6DFAD5-8E5F-449C-A2D3-C5AE1262559F}"/>
              </a:ext>
            </a:extLst>
          </p:cNvPr>
          <p:cNvSpPr>
            <a:spLocks noGrp="1"/>
          </p:cNvSpPr>
          <p:nvPr>
            <p:ph type="title"/>
          </p:nvPr>
        </p:nvSpPr>
        <p:spPr>
          <a:xfrm>
            <a:off x="80526" y="-305943"/>
            <a:ext cx="11536510" cy="1609344"/>
          </a:xfrm>
        </p:spPr>
        <p:txBody>
          <a:bodyPr/>
          <a:lstStyle/>
          <a:p>
            <a:r>
              <a:rPr lang="en-US" dirty="0"/>
              <a:t>LANDFIRE through the years</a:t>
            </a:r>
          </a:p>
        </p:txBody>
      </p:sp>
      <p:sp>
        <p:nvSpPr>
          <p:cNvPr id="4" name="Content Placeholder 3">
            <a:extLst>
              <a:ext uri="{FF2B5EF4-FFF2-40B4-BE49-F238E27FC236}">
                <a16:creationId xmlns:a16="http://schemas.microsoft.com/office/drawing/2014/main" id="{15B494FD-EB25-4373-8799-C111803B2D62}"/>
              </a:ext>
            </a:extLst>
          </p:cNvPr>
          <p:cNvSpPr>
            <a:spLocks noGrp="1"/>
          </p:cNvSpPr>
          <p:nvPr>
            <p:ph idx="1"/>
          </p:nvPr>
        </p:nvSpPr>
        <p:spPr>
          <a:xfrm>
            <a:off x="723759" y="1335797"/>
            <a:ext cx="10058400" cy="3717804"/>
          </a:xfrm>
        </p:spPr>
        <p:txBody>
          <a:bodyPr/>
          <a:lstStyle/>
          <a:p>
            <a:r>
              <a:rPr lang="en-US" b="1" dirty="0"/>
              <a:t>Base maps: </a:t>
            </a:r>
            <a:r>
              <a:rPr lang="en-US" dirty="0"/>
              <a:t>Machine learning models</a:t>
            </a:r>
          </a:p>
          <a:p>
            <a:r>
              <a:rPr lang="en-US" b="1" dirty="0"/>
              <a:t>Updates:</a:t>
            </a:r>
            <a:r>
              <a:rPr lang="en-US" dirty="0"/>
              <a:t> Rulesets to account for disturbance</a:t>
            </a:r>
          </a:p>
        </p:txBody>
      </p:sp>
      <p:pic>
        <p:nvPicPr>
          <p:cNvPr id="5" name="Picture 4" descr="LANDFIRE logo">
            <a:extLst>
              <a:ext uri="{FF2B5EF4-FFF2-40B4-BE49-F238E27FC236}">
                <a16:creationId xmlns:a16="http://schemas.microsoft.com/office/drawing/2014/main" id="{3E50EF4B-AEFA-41C5-9365-AF0DB4D56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pic>
        <p:nvPicPr>
          <p:cNvPr id="3" name="Picture 2" descr="Milestone timeline ">
            <a:extLst>
              <a:ext uri="{FF2B5EF4-FFF2-40B4-BE49-F238E27FC236}">
                <a16:creationId xmlns:a16="http://schemas.microsoft.com/office/drawing/2014/main" id="{90CF4B83-3CC5-4334-834A-0A1CFFC6C041}"/>
              </a:ext>
            </a:extLst>
          </p:cNvPr>
          <p:cNvPicPr>
            <a:picLocks noChangeAspect="1"/>
          </p:cNvPicPr>
          <p:nvPr/>
        </p:nvPicPr>
        <p:blipFill>
          <a:blip r:embed="rId4"/>
          <a:stretch>
            <a:fillRect/>
          </a:stretch>
        </p:blipFill>
        <p:spPr>
          <a:xfrm>
            <a:off x="0" y="1370392"/>
            <a:ext cx="12192000" cy="4117215"/>
          </a:xfrm>
          <a:prstGeom prst="rect">
            <a:avLst/>
          </a:prstGeom>
        </p:spPr>
      </p:pic>
      <p:pic>
        <p:nvPicPr>
          <p:cNvPr id="10" name="Picture 9" descr="Circle around the lf 2020 release">
            <a:extLst>
              <a:ext uri="{FF2B5EF4-FFF2-40B4-BE49-F238E27FC236}">
                <a16:creationId xmlns:a16="http://schemas.microsoft.com/office/drawing/2014/main" id="{087B21CD-62D7-45E5-AF86-A4EC91533CBF}"/>
              </a:ext>
            </a:extLst>
          </p:cNvPr>
          <p:cNvPicPr>
            <a:picLocks noChangeAspect="1"/>
          </p:cNvPicPr>
          <p:nvPr/>
        </p:nvPicPr>
        <p:blipFill>
          <a:blip r:embed="rId5"/>
          <a:stretch>
            <a:fillRect/>
          </a:stretch>
        </p:blipFill>
        <p:spPr>
          <a:xfrm>
            <a:off x="10820451" y="4791498"/>
            <a:ext cx="647790" cy="142895"/>
          </a:xfrm>
          <a:prstGeom prst="rect">
            <a:avLst/>
          </a:prstGeom>
        </p:spPr>
      </p:pic>
      <p:sp>
        <p:nvSpPr>
          <p:cNvPr id="11" name="Oval 10" descr="circle around the national project">
            <a:extLst>
              <a:ext uri="{FF2B5EF4-FFF2-40B4-BE49-F238E27FC236}">
                <a16:creationId xmlns:a16="http://schemas.microsoft.com/office/drawing/2014/main" id="{8E285806-FD83-4F68-A3B5-8743C6F16383}"/>
              </a:ext>
            </a:extLst>
          </p:cNvPr>
          <p:cNvSpPr/>
          <p:nvPr/>
        </p:nvSpPr>
        <p:spPr>
          <a:xfrm>
            <a:off x="4021282" y="4582392"/>
            <a:ext cx="1309254" cy="613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descr="circle around the Remap completed">
            <a:extLst>
              <a:ext uri="{FF2B5EF4-FFF2-40B4-BE49-F238E27FC236}">
                <a16:creationId xmlns:a16="http://schemas.microsoft.com/office/drawing/2014/main" id="{6D20CA8A-644A-4522-BA11-45D02C88F1F1}"/>
              </a:ext>
            </a:extLst>
          </p:cNvPr>
          <p:cNvSpPr/>
          <p:nvPr/>
        </p:nvSpPr>
        <p:spPr>
          <a:xfrm>
            <a:off x="10127532" y="2545773"/>
            <a:ext cx="1156995" cy="535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descr="square around lf update">
            <a:extLst>
              <a:ext uri="{FF2B5EF4-FFF2-40B4-BE49-F238E27FC236}">
                <a16:creationId xmlns:a16="http://schemas.microsoft.com/office/drawing/2014/main" id="{C1A0692A-92E2-463F-A262-BA0F8410BC94}"/>
              </a:ext>
            </a:extLst>
          </p:cNvPr>
          <p:cNvSpPr/>
          <p:nvPr/>
        </p:nvSpPr>
        <p:spPr>
          <a:xfrm>
            <a:off x="5455227" y="3080945"/>
            <a:ext cx="810491" cy="45196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descr="square around lf 2010 completed">
            <a:extLst>
              <a:ext uri="{FF2B5EF4-FFF2-40B4-BE49-F238E27FC236}">
                <a16:creationId xmlns:a16="http://schemas.microsoft.com/office/drawing/2014/main" id="{1C8F9EE0-1481-4A4D-8FF5-8B0E8CD2765A}"/>
              </a:ext>
            </a:extLst>
          </p:cNvPr>
          <p:cNvSpPr/>
          <p:nvPr/>
        </p:nvSpPr>
        <p:spPr>
          <a:xfrm>
            <a:off x="6646718" y="4142591"/>
            <a:ext cx="810491" cy="45196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descr="box for lf 2012">
            <a:extLst>
              <a:ext uri="{FF2B5EF4-FFF2-40B4-BE49-F238E27FC236}">
                <a16:creationId xmlns:a16="http://schemas.microsoft.com/office/drawing/2014/main" id="{C4863AD5-CCC3-4A3E-A4DC-A9F6808B0F59}"/>
              </a:ext>
            </a:extLst>
          </p:cNvPr>
          <p:cNvSpPr/>
          <p:nvPr/>
        </p:nvSpPr>
        <p:spPr>
          <a:xfrm>
            <a:off x="7921336" y="3163526"/>
            <a:ext cx="810491" cy="45196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descr="square for lf 2014">
            <a:extLst>
              <a:ext uri="{FF2B5EF4-FFF2-40B4-BE49-F238E27FC236}">
                <a16:creationId xmlns:a16="http://schemas.microsoft.com/office/drawing/2014/main" id="{89825EF4-1B16-41E4-914D-3271F9BAB715}"/>
              </a:ext>
            </a:extLst>
          </p:cNvPr>
          <p:cNvSpPr/>
          <p:nvPr/>
        </p:nvSpPr>
        <p:spPr>
          <a:xfrm>
            <a:off x="8311065" y="4145209"/>
            <a:ext cx="810491" cy="45196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descr="box around lf 2020 update">
            <a:extLst>
              <a:ext uri="{FF2B5EF4-FFF2-40B4-BE49-F238E27FC236}">
                <a16:creationId xmlns:a16="http://schemas.microsoft.com/office/drawing/2014/main" id="{08ADD2C2-8DD9-4708-97F1-EB5B28EE8E54}"/>
              </a:ext>
            </a:extLst>
          </p:cNvPr>
          <p:cNvSpPr/>
          <p:nvPr/>
        </p:nvSpPr>
        <p:spPr>
          <a:xfrm>
            <a:off x="10735328" y="4485047"/>
            <a:ext cx="810491" cy="45196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descr="box around lf 2019 limited">
            <a:extLst>
              <a:ext uri="{FF2B5EF4-FFF2-40B4-BE49-F238E27FC236}">
                <a16:creationId xmlns:a16="http://schemas.microsoft.com/office/drawing/2014/main" id="{8624E2B6-2155-422B-944F-250222318E6E}"/>
              </a:ext>
            </a:extLst>
          </p:cNvPr>
          <p:cNvSpPr/>
          <p:nvPr/>
        </p:nvSpPr>
        <p:spPr>
          <a:xfrm>
            <a:off x="9914589" y="4130428"/>
            <a:ext cx="810491" cy="35461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992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6" grpId="0" animBg="1"/>
      <p:bldP spid="17" grpId="0" animBg="1"/>
      <p:bldP spid="18"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293AA804-3E2B-4925-95DC-A413A1C7E6AD}"/>
              </a:ext>
            </a:extLst>
          </p:cNvPr>
          <p:cNvSpPr>
            <a:spLocks noGrp="1"/>
          </p:cNvSpPr>
          <p:nvPr>
            <p:ph type="title"/>
          </p:nvPr>
        </p:nvSpPr>
        <p:spPr>
          <a:xfrm>
            <a:off x="643468" y="643466"/>
            <a:ext cx="3686312" cy="5528734"/>
          </a:xfrm>
        </p:spPr>
        <p:txBody>
          <a:bodyPr>
            <a:normAutofit/>
          </a:bodyPr>
          <a:lstStyle/>
          <a:p>
            <a:pPr algn="r"/>
            <a:r>
              <a:rPr lang="en-US">
                <a:solidFill>
                  <a:srgbClr val="FFFFFF"/>
                </a:solidFill>
              </a:rPr>
              <a:t>Overview</a:t>
            </a:r>
          </a:p>
        </p:txBody>
      </p:sp>
      <p:sp>
        <p:nvSpPr>
          <p:cNvPr id="3" name="Content Placeholder 2">
            <a:extLst>
              <a:ext uri="{FF2B5EF4-FFF2-40B4-BE49-F238E27FC236}">
                <a16:creationId xmlns:a16="http://schemas.microsoft.com/office/drawing/2014/main" id="{C6F897A9-AC10-4ECB-972F-0E124341F8A3}"/>
              </a:ext>
            </a:extLst>
          </p:cNvPr>
          <p:cNvSpPr>
            <a:spLocks noGrp="1"/>
          </p:cNvSpPr>
          <p:nvPr>
            <p:ph idx="1"/>
          </p:nvPr>
        </p:nvSpPr>
        <p:spPr>
          <a:xfrm>
            <a:off x="5053780" y="599768"/>
            <a:ext cx="6074467" cy="5572432"/>
          </a:xfrm>
        </p:spPr>
        <p:txBody>
          <a:bodyPr anchor="ctr">
            <a:normAutofit/>
          </a:bodyPr>
          <a:lstStyle/>
          <a:p>
            <a:r>
              <a:rPr lang="en-US" dirty="0"/>
              <a:t>Restore and Maintain Landscapes</a:t>
            </a:r>
          </a:p>
          <a:p>
            <a:pPr marL="274320" lvl="1" indent="0">
              <a:buNone/>
            </a:pPr>
            <a:r>
              <a:rPr lang="en-US" dirty="0"/>
              <a:t>What is the situation?</a:t>
            </a:r>
          </a:p>
          <a:p>
            <a:pPr marL="822960" lvl="3" indent="0">
              <a:buNone/>
            </a:pPr>
            <a:r>
              <a:rPr lang="en-US" dirty="0"/>
              <a:t>	Spatial context </a:t>
            </a:r>
            <a:br>
              <a:rPr lang="en-US" dirty="0"/>
            </a:br>
            <a:r>
              <a:rPr lang="en-US" dirty="0"/>
              <a:t>	Relative risk </a:t>
            </a:r>
          </a:p>
          <a:p>
            <a:r>
              <a:rPr lang="en-US" b="1" dirty="0"/>
              <a:t>Fire Adapted Communities</a:t>
            </a:r>
          </a:p>
          <a:p>
            <a:pPr marL="274320" lvl="1" indent="0">
              <a:buNone/>
            </a:pPr>
            <a:r>
              <a:rPr lang="en-US" b="1" dirty="0"/>
              <a:t>What can I do about it?</a:t>
            </a:r>
          </a:p>
          <a:p>
            <a:pPr marL="822960" lvl="3" indent="0">
              <a:buNone/>
            </a:pPr>
            <a:r>
              <a:rPr lang="en-US" b="1" dirty="0"/>
              <a:t>	Local conditions</a:t>
            </a:r>
            <a:br>
              <a:rPr lang="en-US" b="1" dirty="0"/>
            </a:br>
            <a:r>
              <a:rPr lang="en-US" b="1" dirty="0"/>
              <a:t>	Community engagement</a:t>
            </a:r>
          </a:p>
          <a:p>
            <a:r>
              <a:rPr lang="en-US" dirty="0"/>
              <a:t>Response to Fire</a:t>
            </a:r>
          </a:p>
          <a:p>
            <a:pPr marL="274320" lvl="1" indent="0">
              <a:buNone/>
            </a:pPr>
            <a:r>
              <a:rPr lang="en-US" dirty="0"/>
              <a:t>Who can help me?</a:t>
            </a:r>
          </a:p>
          <a:p>
            <a:pPr marL="822960" lvl="3" indent="0">
              <a:buNone/>
            </a:pPr>
            <a:r>
              <a:rPr lang="en-US" dirty="0"/>
              <a:t>	Help from outside</a:t>
            </a:r>
            <a:br>
              <a:rPr lang="en-US" dirty="0"/>
            </a:br>
            <a:r>
              <a:rPr lang="en-US" dirty="0"/>
              <a:t>	Operational decisions</a:t>
            </a:r>
          </a:p>
          <a:p>
            <a:pPr marL="822960" lvl="3" indent="0">
              <a:buNone/>
            </a:pPr>
            <a:r>
              <a:rPr lang="en-US" dirty="0"/>
              <a:t>	</a:t>
            </a:r>
          </a:p>
        </p:txBody>
      </p:sp>
      <p:sp>
        <p:nvSpPr>
          <p:cNvPr id="8" name="Oval 12">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14">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4" name="Picture 3" descr="landfire logo">
            <a:extLst>
              <a:ext uri="{FF2B5EF4-FFF2-40B4-BE49-F238E27FC236}">
                <a16:creationId xmlns:a16="http://schemas.microsoft.com/office/drawing/2014/main" id="{D6085FDF-F95F-4748-8F37-392F132EA3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Tree>
    <p:extLst>
      <p:ext uri="{BB962C8B-B14F-4D97-AF65-F5344CB8AC3E}">
        <p14:creationId xmlns:p14="http://schemas.microsoft.com/office/powerpoint/2010/main" val="2734018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94D6-8404-4358-9D0B-47B75CC7F68C}"/>
              </a:ext>
            </a:extLst>
          </p:cNvPr>
          <p:cNvSpPr>
            <a:spLocks noGrp="1"/>
          </p:cNvSpPr>
          <p:nvPr>
            <p:ph type="title"/>
          </p:nvPr>
        </p:nvSpPr>
        <p:spPr>
          <a:xfrm>
            <a:off x="1066800" y="107484"/>
            <a:ext cx="10058400" cy="1609344"/>
          </a:xfrm>
        </p:spPr>
        <p:txBody>
          <a:bodyPr>
            <a:normAutofit/>
          </a:bodyPr>
          <a:lstStyle/>
          <a:p>
            <a:r>
              <a:rPr lang="en-US" sz="3600" dirty="0"/>
              <a:t>Fire Adapted Communities: What can I do about it?</a:t>
            </a:r>
          </a:p>
        </p:txBody>
      </p:sp>
      <p:pic>
        <p:nvPicPr>
          <p:cNvPr id="4" name="Picture 3" descr="landfire logo">
            <a:extLst>
              <a:ext uri="{FF2B5EF4-FFF2-40B4-BE49-F238E27FC236}">
                <a16:creationId xmlns:a16="http://schemas.microsoft.com/office/drawing/2014/main" id="{E85B4A19-D621-4330-810F-68D494DA4F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pic>
        <p:nvPicPr>
          <p:cNvPr id="8" name="Picture 7" descr="picture of flame length">
            <a:extLst>
              <a:ext uri="{FF2B5EF4-FFF2-40B4-BE49-F238E27FC236}">
                <a16:creationId xmlns:a16="http://schemas.microsoft.com/office/drawing/2014/main" id="{0BC2922B-0023-471F-A361-E5475CE40D1B}"/>
              </a:ext>
            </a:extLst>
          </p:cNvPr>
          <p:cNvPicPr>
            <a:picLocks noChangeAspect="1"/>
          </p:cNvPicPr>
          <p:nvPr/>
        </p:nvPicPr>
        <p:blipFill rotWithShape="1">
          <a:blip r:embed="rId4"/>
          <a:srcRect b="48741"/>
          <a:stretch/>
        </p:blipFill>
        <p:spPr>
          <a:xfrm>
            <a:off x="7284064" y="3019515"/>
            <a:ext cx="4237062" cy="2498890"/>
          </a:xfrm>
          <a:prstGeom prst="rect">
            <a:avLst/>
          </a:prstGeom>
        </p:spPr>
      </p:pic>
      <p:pic>
        <p:nvPicPr>
          <p:cNvPr id="10" name="Picture 9" descr="screen shot of journal plan">
            <a:extLst>
              <a:ext uri="{FF2B5EF4-FFF2-40B4-BE49-F238E27FC236}">
                <a16:creationId xmlns:a16="http://schemas.microsoft.com/office/drawing/2014/main" id="{25609B2A-E1B4-4B7A-A526-4A2BFA9C9A6E}"/>
              </a:ext>
            </a:extLst>
          </p:cNvPr>
          <p:cNvPicPr>
            <a:picLocks noChangeAspect="1"/>
          </p:cNvPicPr>
          <p:nvPr/>
        </p:nvPicPr>
        <p:blipFill>
          <a:blip r:embed="rId5"/>
          <a:stretch>
            <a:fillRect/>
          </a:stretch>
        </p:blipFill>
        <p:spPr>
          <a:xfrm>
            <a:off x="4857845" y="2785835"/>
            <a:ext cx="2426219" cy="2966249"/>
          </a:xfrm>
          <a:prstGeom prst="rect">
            <a:avLst/>
          </a:prstGeom>
        </p:spPr>
      </p:pic>
      <p:pic>
        <p:nvPicPr>
          <p:cNvPr id="12" name="Picture 11" descr="logo for upper pine river">
            <a:extLst>
              <a:ext uri="{FF2B5EF4-FFF2-40B4-BE49-F238E27FC236}">
                <a16:creationId xmlns:a16="http://schemas.microsoft.com/office/drawing/2014/main" id="{C9EFF113-5393-474D-9195-B3112843BF50}"/>
              </a:ext>
            </a:extLst>
          </p:cNvPr>
          <p:cNvPicPr>
            <a:picLocks noChangeAspect="1"/>
          </p:cNvPicPr>
          <p:nvPr/>
        </p:nvPicPr>
        <p:blipFill rotWithShape="1">
          <a:blip r:embed="rId6"/>
          <a:srcRect r="53000"/>
          <a:stretch/>
        </p:blipFill>
        <p:spPr>
          <a:xfrm>
            <a:off x="0" y="1339595"/>
            <a:ext cx="5730240" cy="1420020"/>
          </a:xfrm>
          <a:prstGeom prst="rect">
            <a:avLst/>
          </a:prstGeom>
        </p:spPr>
      </p:pic>
      <p:pic>
        <p:nvPicPr>
          <p:cNvPr id="14" name="Picture 13" descr="picture showing several different cwpp">
            <a:extLst>
              <a:ext uri="{FF2B5EF4-FFF2-40B4-BE49-F238E27FC236}">
                <a16:creationId xmlns:a16="http://schemas.microsoft.com/office/drawing/2014/main" id="{C772F9AF-D161-45D5-8FCA-0ECF22F38190}"/>
              </a:ext>
            </a:extLst>
          </p:cNvPr>
          <p:cNvPicPr>
            <a:picLocks noChangeAspect="1"/>
          </p:cNvPicPr>
          <p:nvPr/>
        </p:nvPicPr>
        <p:blipFill>
          <a:blip r:embed="rId7"/>
          <a:stretch>
            <a:fillRect/>
          </a:stretch>
        </p:blipFill>
        <p:spPr>
          <a:xfrm>
            <a:off x="1402011" y="2635886"/>
            <a:ext cx="2840403" cy="3266146"/>
          </a:xfrm>
          <a:prstGeom prst="rect">
            <a:avLst/>
          </a:prstGeom>
        </p:spPr>
      </p:pic>
      <p:sp>
        <p:nvSpPr>
          <p:cNvPr id="15" name="TextBox 14">
            <a:extLst>
              <a:ext uri="{FF2B5EF4-FFF2-40B4-BE49-F238E27FC236}">
                <a16:creationId xmlns:a16="http://schemas.microsoft.com/office/drawing/2014/main" id="{33E1060F-5F68-42A9-A59B-9F56EDA9E465}"/>
              </a:ext>
            </a:extLst>
          </p:cNvPr>
          <p:cNvSpPr txBox="1"/>
          <p:nvPr/>
        </p:nvSpPr>
        <p:spPr>
          <a:xfrm>
            <a:off x="5977934" y="1533272"/>
            <a:ext cx="5730240" cy="646331"/>
          </a:xfrm>
          <a:prstGeom prst="rect">
            <a:avLst/>
          </a:prstGeom>
          <a:noFill/>
        </p:spPr>
        <p:txBody>
          <a:bodyPr wrap="square" rtlCol="0">
            <a:spAutoFit/>
          </a:bodyPr>
          <a:lstStyle/>
          <a:p>
            <a:r>
              <a:rPr lang="en-US" dirty="0"/>
              <a:t>CWPPs need maps of fuels and risk to prioritize treatment areas. Most use LF data to determine that.</a:t>
            </a:r>
          </a:p>
        </p:txBody>
      </p:sp>
    </p:spTree>
    <p:extLst>
      <p:ext uri="{BB962C8B-B14F-4D97-AF65-F5344CB8AC3E}">
        <p14:creationId xmlns:p14="http://schemas.microsoft.com/office/powerpoint/2010/main" val="627748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94D6-8404-4358-9D0B-47B75CC7F68C}"/>
              </a:ext>
            </a:extLst>
          </p:cNvPr>
          <p:cNvSpPr>
            <a:spLocks noGrp="1"/>
          </p:cNvSpPr>
          <p:nvPr>
            <p:ph type="title"/>
          </p:nvPr>
        </p:nvSpPr>
        <p:spPr>
          <a:xfrm>
            <a:off x="1066800" y="107484"/>
            <a:ext cx="10058400" cy="1609344"/>
          </a:xfrm>
        </p:spPr>
        <p:txBody>
          <a:bodyPr>
            <a:normAutofit/>
          </a:bodyPr>
          <a:lstStyle/>
          <a:p>
            <a:r>
              <a:rPr lang="en-US" sz="3600" dirty="0"/>
              <a:t>What can I do about it?</a:t>
            </a:r>
          </a:p>
        </p:txBody>
      </p:sp>
      <p:pic>
        <p:nvPicPr>
          <p:cNvPr id="4" name="Picture 3" descr="landfire logo">
            <a:extLst>
              <a:ext uri="{FF2B5EF4-FFF2-40B4-BE49-F238E27FC236}">
                <a16:creationId xmlns:a16="http://schemas.microsoft.com/office/drawing/2014/main" id="{E85B4A19-D621-4330-810F-68D494DA4F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pic>
        <p:nvPicPr>
          <p:cNvPr id="5" name="Picture 4" descr="screen shot of viewer showing boundaries">
            <a:extLst>
              <a:ext uri="{FF2B5EF4-FFF2-40B4-BE49-F238E27FC236}">
                <a16:creationId xmlns:a16="http://schemas.microsoft.com/office/drawing/2014/main" id="{BA5CEAC1-DA40-4878-8519-2AF18CFB7117}"/>
              </a:ext>
            </a:extLst>
          </p:cNvPr>
          <p:cNvPicPr>
            <a:picLocks noChangeAspect="1"/>
          </p:cNvPicPr>
          <p:nvPr/>
        </p:nvPicPr>
        <p:blipFill>
          <a:blip r:embed="rId4"/>
          <a:stretch>
            <a:fillRect/>
          </a:stretch>
        </p:blipFill>
        <p:spPr>
          <a:xfrm>
            <a:off x="915665" y="1184341"/>
            <a:ext cx="8694432" cy="4681123"/>
          </a:xfrm>
          <a:prstGeom prst="rect">
            <a:avLst/>
          </a:prstGeom>
        </p:spPr>
      </p:pic>
      <p:pic>
        <p:nvPicPr>
          <p:cNvPr id="11" name="Picture 10" descr="Screenshot of the FEMA web site">
            <a:extLst>
              <a:ext uri="{FF2B5EF4-FFF2-40B4-BE49-F238E27FC236}">
                <a16:creationId xmlns:a16="http://schemas.microsoft.com/office/drawing/2014/main" id="{2F66095A-985B-4731-8DF9-7B2FBE9181FA}"/>
              </a:ext>
            </a:extLst>
          </p:cNvPr>
          <p:cNvPicPr>
            <a:picLocks noChangeAspect="1"/>
          </p:cNvPicPr>
          <p:nvPr/>
        </p:nvPicPr>
        <p:blipFill>
          <a:blip r:embed="rId5"/>
          <a:stretch>
            <a:fillRect/>
          </a:stretch>
        </p:blipFill>
        <p:spPr>
          <a:xfrm>
            <a:off x="6929120" y="2302149"/>
            <a:ext cx="5167922" cy="3152434"/>
          </a:xfrm>
          <a:prstGeom prst="rect">
            <a:avLst/>
          </a:prstGeom>
        </p:spPr>
      </p:pic>
      <p:sp>
        <p:nvSpPr>
          <p:cNvPr id="7" name="TextBox 6">
            <a:extLst>
              <a:ext uri="{FF2B5EF4-FFF2-40B4-BE49-F238E27FC236}">
                <a16:creationId xmlns:a16="http://schemas.microsoft.com/office/drawing/2014/main" id="{C49F7496-163F-4BE0-978B-2476785E19B4}"/>
              </a:ext>
            </a:extLst>
          </p:cNvPr>
          <p:cNvSpPr txBox="1"/>
          <p:nvPr/>
        </p:nvSpPr>
        <p:spPr>
          <a:xfrm>
            <a:off x="915665" y="5865464"/>
            <a:ext cx="6124574" cy="338554"/>
          </a:xfrm>
          <a:prstGeom prst="rect">
            <a:avLst/>
          </a:prstGeom>
          <a:noFill/>
        </p:spPr>
        <p:txBody>
          <a:bodyPr wrap="square">
            <a:spAutoFit/>
          </a:bodyPr>
          <a:lstStyle/>
          <a:p>
            <a:r>
              <a:rPr lang="en-US" sz="1600" i="1" dirty="0"/>
              <a:t>https://fireadapted.org/cwpp-database/</a:t>
            </a:r>
          </a:p>
        </p:txBody>
      </p:sp>
      <p:sp>
        <p:nvSpPr>
          <p:cNvPr id="9" name="TextBox 8">
            <a:extLst>
              <a:ext uri="{FF2B5EF4-FFF2-40B4-BE49-F238E27FC236}">
                <a16:creationId xmlns:a16="http://schemas.microsoft.com/office/drawing/2014/main" id="{20D2B4EA-D27A-475B-AD4C-7BA1C103883B}"/>
              </a:ext>
            </a:extLst>
          </p:cNvPr>
          <p:cNvSpPr txBox="1"/>
          <p:nvPr/>
        </p:nvSpPr>
        <p:spPr>
          <a:xfrm>
            <a:off x="7362825" y="4661412"/>
            <a:ext cx="4589821" cy="246221"/>
          </a:xfrm>
          <a:prstGeom prst="rect">
            <a:avLst/>
          </a:prstGeom>
          <a:noFill/>
        </p:spPr>
        <p:txBody>
          <a:bodyPr wrap="square">
            <a:spAutoFit/>
          </a:bodyPr>
          <a:lstStyle/>
          <a:p>
            <a:r>
              <a:rPr lang="en-US" sz="1000" i="1" dirty="0"/>
              <a:t>https://www.usfa.fema.gov/downloads/pdf/publications/creating_a_cwpp.pdf</a:t>
            </a:r>
          </a:p>
        </p:txBody>
      </p:sp>
    </p:spTree>
    <p:extLst>
      <p:ext uri="{BB962C8B-B14F-4D97-AF65-F5344CB8AC3E}">
        <p14:creationId xmlns:p14="http://schemas.microsoft.com/office/powerpoint/2010/main" val="326755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94D6-8404-4358-9D0B-47B75CC7F68C}"/>
              </a:ext>
            </a:extLst>
          </p:cNvPr>
          <p:cNvSpPr>
            <a:spLocks noGrp="1"/>
          </p:cNvSpPr>
          <p:nvPr>
            <p:ph type="title"/>
          </p:nvPr>
        </p:nvSpPr>
        <p:spPr>
          <a:xfrm>
            <a:off x="1066800" y="107484"/>
            <a:ext cx="10058400" cy="1609344"/>
          </a:xfrm>
        </p:spPr>
        <p:txBody>
          <a:bodyPr>
            <a:normAutofit/>
          </a:bodyPr>
          <a:lstStyle/>
          <a:p>
            <a:r>
              <a:rPr lang="en-US" sz="3600" dirty="0"/>
              <a:t>What can I do about it?</a:t>
            </a:r>
          </a:p>
        </p:txBody>
      </p:sp>
      <p:pic>
        <p:nvPicPr>
          <p:cNvPr id="4" name="Picture 3" descr="landfire logo">
            <a:extLst>
              <a:ext uri="{FF2B5EF4-FFF2-40B4-BE49-F238E27FC236}">
                <a16:creationId xmlns:a16="http://schemas.microsoft.com/office/drawing/2014/main" id="{E85B4A19-D621-4330-810F-68D494DA4F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pic>
        <p:nvPicPr>
          <p:cNvPr id="8" name="Picture 7" descr="picture showing study area">
            <a:extLst>
              <a:ext uri="{FF2B5EF4-FFF2-40B4-BE49-F238E27FC236}">
                <a16:creationId xmlns:a16="http://schemas.microsoft.com/office/drawing/2014/main" id="{B4F70FA6-CB21-4D19-9002-49E0EC24B4D6}"/>
              </a:ext>
            </a:extLst>
          </p:cNvPr>
          <p:cNvPicPr>
            <a:picLocks noChangeAspect="1"/>
          </p:cNvPicPr>
          <p:nvPr/>
        </p:nvPicPr>
        <p:blipFill>
          <a:blip r:embed="rId4"/>
          <a:stretch>
            <a:fillRect/>
          </a:stretch>
        </p:blipFill>
        <p:spPr>
          <a:xfrm>
            <a:off x="5112055" y="1246975"/>
            <a:ext cx="6409072" cy="4706785"/>
          </a:xfrm>
          <a:prstGeom prst="rect">
            <a:avLst/>
          </a:prstGeom>
        </p:spPr>
      </p:pic>
      <p:pic>
        <p:nvPicPr>
          <p:cNvPr id="10" name="Picture 9" descr="logo for FireWise">
            <a:extLst>
              <a:ext uri="{FF2B5EF4-FFF2-40B4-BE49-F238E27FC236}">
                <a16:creationId xmlns:a16="http://schemas.microsoft.com/office/drawing/2014/main" id="{55F476E0-3C35-49F0-B6A2-831051F4E973}"/>
              </a:ext>
            </a:extLst>
          </p:cNvPr>
          <p:cNvPicPr>
            <a:picLocks noChangeAspect="1"/>
          </p:cNvPicPr>
          <p:nvPr/>
        </p:nvPicPr>
        <p:blipFill>
          <a:blip r:embed="rId5"/>
          <a:stretch>
            <a:fillRect/>
          </a:stretch>
        </p:blipFill>
        <p:spPr>
          <a:xfrm>
            <a:off x="1158808" y="1246975"/>
            <a:ext cx="3557320" cy="4286076"/>
          </a:xfrm>
          <a:prstGeom prst="rect">
            <a:avLst/>
          </a:prstGeom>
        </p:spPr>
      </p:pic>
    </p:spTree>
    <p:extLst>
      <p:ext uri="{BB962C8B-B14F-4D97-AF65-F5344CB8AC3E}">
        <p14:creationId xmlns:p14="http://schemas.microsoft.com/office/powerpoint/2010/main" val="559220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94D6-8404-4358-9D0B-47B75CC7F68C}"/>
              </a:ext>
            </a:extLst>
          </p:cNvPr>
          <p:cNvSpPr>
            <a:spLocks noGrp="1"/>
          </p:cNvSpPr>
          <p:nvPr>
            <p:ph type="title"/>
          </p:nvPr>
        </p:nvSpPr>
        <p:spPr>
          <a:xfrm>
            <a:off x="1066800" y="107484"/>
            <a:ext cx="10058400" cy="1609344"/>
          </a:xfrm>
        </p:spPr>
        <p:txBody>
          <a:bodyPr>
            <a:normAutofit/>
          </a:bodyPr>
          <a:lstStyle/>
          <a:p>
            <a:r>
              <a:rPr lang="en-US" sz="3600" dirty="0"/>
              <a:t>What can I do about it?</a:t>
            </a:r>
          </a:p>
        </p:txBody>
      </p:sp>
      <p:pic>
        <p:nvPicPr>
          <p:cNvPr id="4" name="Picture 3" descr="landfire logo">
            <a:extLst>
              <a:ext uri="{FF2B5EF4-FFF2-40B4-BE49-F238E27FC236}">
                <a16:creationId xmlns:a16="http://schemas.microsoft.com/office/drawing/2014/main" id="{E85B4A19-D621-4330-810F-68D494DA4F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pic>
        <p:nvPicPr>
          <p:cNvPr id="5" name="Picture 4" descr="screen shot of viewer showing firewise">
            <a:extLst>
              <a:ext uri="{FF2B5EF4-FFF2-40B4-BE49-F238E27FC236}">
                <a16:creationId xmlns:a16="http://schemas.microsoft.com/office/drawing/2014/main" id="{EF23DE7B-4050-4529-B204-5526B56BC998}"/>
              </a:ext>
            </a:extLst>
          </p:cNvPr>
          <p:cNvPicPr>
            <a:picLocks noChangeAspect="1"/>
          </p:cNvPicPr>
          <p:nvPr/>
        </p:nvPicPr>
        <p:blipFill>
          <a:blip r:embed="rId4"/>
          <a:stretch>
            <a:fillRect/>
          </a:stretch>
        </p:blipFill>
        <p:spPr>
          <a:xfrm>
            <a:off x="0" y="1144400"/>
            <a:ext cx="8333867" cy="5090495"/>
          </a:xfrm>
          <a:prstGeom prst="rect">
            <a:avLst/>
          </a:prstGeom>
        </p:spPr>
      </p:pic>
      <p:pic>
        <p:nvPicPr>
          <p:cNvPr id="7" name="Picture 6" descr="blown up picture of a fire">
            <a:extLst>
              <a:ext uri="{FF2B5EF4-FFF2-40B4-BE49-F238E27FC236}">
                <a16:creationId xmlns:a16="http://schemas.microsoft.com/office/drawing/2014/main" id="{EF68C553-89D1-4DCB-BB4F-3168CB5434C3}"/>
              </a:ext>
            </a:extLst>
          </p:cNvPr>
          <p:cNvPicPr>
            <a:picLocks noChangeAspect="1"/>
          </p:cNvPicPr>
          <p:nvPr/>
        </p:nvPicPr>
        <p:blipFill>
          <a:blip r:embed="rId5"/>
          <a:stretch>
            <a:fillRect/>
          </a:stretch>
        </p:blipFill>
        <p:spPr>
          <a:xfrm>
            <a:off x="7467733" y="1648510"/>
            <a:ext cx="4248654" cy="4082273"/>
          </a:xfrm>
          <a:prstGeom prst="rect">
            <a:avLst/>
          </a:prstGeom>
        </p:spPr>
      </p:pic>
    </p:spTree>
    <p:extLst>
      <p:ext uri="{BB962C8B-B14F-4D97-AF65-F5344CB8AC3E}">
        <p14:creationId xmlns:p14="http://schemas.microsoft.com/office/powerpoint/2010/main" val="4212730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293AA804-3E2B-4925-95DC-A413A1C7E6AD}"/>
              </a:ext>
            </a:extLst>
          </p:cNvPr>
          <p:cNvSpPr>
            <a:spLocks noGrp="1"/>
          </p:cNvSpPr>
          <p:nvPr>
            <p:ph type="title"/>
          </p:nvPr>
        </p:nvSpPr>
        <p:spPr>
          <a:xfrm>
            <a:off x="643468" y="643466"/>
            <a:ext cx="3686312" cy="5528734"/>
          </a:xfrm>
        </p:spPr>
        <p:txBody>
          <a:bodyPr>
            <a:normAutofit/>
          </a:bodyPr>
          <a:lstStyle/>
          <a:p>
            <a:pPr algn="r"/>
            <a:r>
              <a:rPr lang="en-US">
                <a:solidFill>
                  <a:srgbClr val="FFFFFF"/>
                </a:solidFill>
              </a:rPr>
              <a:t>Overview</a:t>
            </a:r>
          </a:p>
        </p:txBody>
      </p:sp>
      <p:sp>
        <p:nvSpPr>
          <p:cNvPr id="3" name="Content Placeholder 2">
            <a:extLst>
              <a:ext uri="{FF2B5EF4-FFF2-40B4-BE49-F238E27FC236}">
                <a16:creationId xmlns:a16="http://schemas.microsoft.com/office/drawing/2014/main" id="{C6F897A9-AC10-4ECB-972F-0E124341F8A3}"/>
              </a:ext>
            </a:extLst>
          </p:cNvPr>
          <p:cNvSpPr>
            <a:spLocks noGrp="1"/>
          </p:cNvSpPr>
          <p:nvPr>
            <p:ph idx="1"/>
          </p:nvPr>
        </p:nvSpPr>
        <p:spPr>
          <a:xfrm>
            <a:off x="5053780" y="599768"/>
            <a:ext cx="6074467" cy="5572432"/>
          </a:xfrm>
        </p:spPr>
        <p:txBody>
          <a:bodyPr anchor="ctr">
            <a:normAutofit/>
          </a:bodyPr>
          <a:lstStyle/>
          <a:p>
            <a:r>
              <a:rPr lang="en-US" dirty="0"/>
              <a:t>Restore and Maintain Landscapes</a:t>
            </a:r>
          </a:p>
          <a:p>
            <a:pPr marL="274320" lvl="1" indent="0">
              <a:buNone/>
            </a:pPr>
            <a:r>
              <a:rPr lang="en-US" dirty="0"/>
              <a:t>What is the situation?</a:t>
            </a:r>
          </a:p>
          <a:p>
            <a:pPr marL="822960" lvl="3" indent="0">
              <a:buNone/>
            </a:pPr>
            <a:r>
              <a:rPr lang="en-US" dirty="0"/>
              <a:t>	Spatial context </a:t>
            </a:r>
            <a:br>
              <a:rPr lang="en-US" dirty="0"/>
            </a:br>
            <a:r>
              <a:rPr lang="en-US" dirty="0"/>
              <a:t>	Relative risk </a:t>
            </a:r>
          </a:p>
          <a:p>
            <a:r>
              <a:rPr lang="en-US" dirty="0"/>
              <a:t>Fire Adapted Communities</a:t>
            </a:r>
          </a:p>
          <a:p>
            <a:pPr marL="274320" lvl="1" indent="0">
              <a:buNone/>
            </a:pPr>
            <a:r>
              <a:rPr lang="en-US" dirty="0"/>
              <a:t>What can I do about it?</a:t>
            </a:r>
          </a:p>
          <a:p>
            <a:pPr marL="822960" lvl="3" indent="0">
              <a:buNone/>
            </a:pPr>
            <a:r>
              <a:rPr lang="en-US" dirty="0"/>
              <a:t>	Local conditions</a:t>
            </a:r>
            <a:br>
              <a:rPr lang="en-US" dirty="0"/>
            </a:br>
            <a:r>
              <a:rPr lang="en-US" dirty="0"/>
              <a:t>	Community engagement</a:t>
            </a:r>
          </a:p>
          <a:p>
            <a:r>
              <a:rPr lang="en-US" b="1" dirty="0"/>
              <a:t>Response to Fire</a:t>
            </a:r>
          </a:p>
          <a:p>
            <a:pPr marL="274320" lvl="1" indent="0">
              <a:buNone/>
            </a:pPr>
            <a:r>
              <a:rPr lang="en-US" b="1" dirty="0"/>
              <a:t>Who can help me?</a:t>
            </a:r>
          </a:p>
          <a:p>
            <a:pPr marL="274320" lvl="1" indent="0">
              <a:buNone/>
            </a:pPr>
            <a:r>
              <a:rPr lang="en-US" dirty="0"/>
              <a:t>	</a:t>
            </a:r>
            <a:r>
              <a:rPr lang="en-US" sz="1600" b="1" dirty="0"/>
              <a:t>Help from outside </a:t>
            </a:r>
            <a:br>
              <a:rPr lang="en-US" b="1" dirty="0"/>
            </a:br>
            <a:r>
              <a:rPr lang="en-US" b="1" dirty="0"/>
              <a:t>	</a:t>
            </a:r>
            <a:r>
              <a:rPr lang="en-US" sz="1600" b="1" dirty="0"/>
              <a:t>Operational decisions</a:t>
            </a:r>
          </a:p>
          <a:p>
            <a:pPr marL="822960" lvl="3" indent="0">
              <a:buNone/>
            </a:pPr>
            <a:r>
              <a:rPr lang="en-US" dirty="0"/>
              <a:t>	</a:t>
            </a:r>
          </a:p>
        </p:txBody>
      </p:sp>
      <p:sp>
        <p:nvSpPr>
          <p:cNvPr id="13" name="Oval 12">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4" name="Picture 3" descr="landfire logo">
            <a:extLst>
              <a:ext uri="{FF2B5EF4-FFF2-40B4-BE49-F238E27FC236}">
                <a16:creationId xmlns:a16="http://schemas.microsoft.com/office/drawing/2014/main" id="{D6085FDF-F95F-4748-8F37-392F132EA3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Tree>
    <p:extLst>
      <p:ext uri="{BB962C8B-B14F-4D97-AF65-F5344CB8AC3E}">
        <p14:creationId xmlns:p14="http://schemas.microsoft.com/office/powerpoint/2010/main" val="3228039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94D6-8404-4358-9D0B-47B75CC7F68C}"/>
              </a:ext>
            </a:extLst>
          </p:cNvPr>
          <p:cNvSpPr>
            <a:spLocks noGrp="1"/>
          </p:cNvSpPr>
          <p:nvPr>
            <p:ph type="title"/>
          </p:nvPr>
        </p:nvSpPr>
        <p:spPr>
          <a:xfrm>
            <a:off x="121920" y="100527"/>
            <a:ext cx="11521440" cy="662068"/>
          </a:xfrm>
        </p:spPr>
        <p:txBody>
          <a:bodyPr>
            <a:normAutofit fontScale="90000"/>
          </a:bodyPr>
          <a:lstStyle/>
          <a:p>
            <a:r>
              <a:rPr lang="en-US" dirty="0"/>
              <a:t>Response to fire: Who can help me?</a:t>
            </a:r>
          </a:p>
        </p:txBody>
      </p:sp>
      <p:pic>
        <p:nvPicPr>
          <p:cNvPr id="3" name="Picture 2" descr="landfire logo">
            <a:extLst>
              <a:ext uri="{FF2B5EF4-FFF2-40B4-BE49-F238E27FC236}">
                <a16:creationId xmlns:a16="http://schemas.microsoft.com/office/drawing/2014/main" id="{985B7E4E-783E-428D-99A3-C177000659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graphicFrame>
        <p:nvGraphicFramePr>
          <p:cNvPr id="4" name="Table 3">
            <a:extLst>
              <a:ext uri="{FF2B5EF4-FFF2-40B4-BE49-F238E27FC236}">
                <a16:creationId xmlns:a16="http://schemas.microsoft.com/office/drawing/2014/main" id="{28E5B62D-73A8-42AF-854A-10CAD4C86E87}"/>
              </a:ext>
            </a:extLst>
          </p:cNvPr>
          <p:cNvGraphicFramePr>
            <a:graphicFrameLocks noGrp="1"/>
          </p:cNvGraphicFramePr>
          <p:nvPr>
            <p:extLst>
              <p:ext uri="{D42A27DB-BD31-4B8C-83A1-F6EECF244321}">
                <p14:modId xmlns:p14="http://schemas.microsoft.com/office/powerpoint/2010/main" val="935244612"/>
              </p:ext>
            </p:extLst>
          </p:nvPr>
        </p:nvGraphicFramePr>
        <p:xfrm>
          <a:off x="2301027" y="1711960"/>
          <a:ext cx="6309785" cy="4171415"/>
        </p:xfrm>
        <a:graphic>
          <a:graphicData uri="http://schemas.openxmlformats.org/drawingml/2006/table">
            <a:tbl>
              <a:tblPr firstRow="1" firstCol="1" bandRow="1">
                <a:tableStyleId>{9DCAF9ED-07DC-4A11-8D7F-57B35C25682E}</a:tableStyleId>
              </a:tblPr>
              <a:tblGrid>
                <a:gridCol w="1261957">
                  <a:extLst>
                    <a:ext uri="{9D8B030D-6E8A-4147-A177-3AD203B41FA5}">
                      <a16:colId xmlns:a16="http://schemas.microsoft.com/office/drawing/2014/main" val="3975500464"/>
                    </a:ext>
                  </a:extLst>
                </a:gridCol>
                <a:gridCol w="1261957">
                  <a:extLst>
                    <a:ext uri="{9D8B030D-6E8A-4147-A177-3AD203B41FA5}">
                      <a16:colId xmlns:a16="http://schemas.microsoft.com/office/drawing/2014/main" val="544774006"/>
                    </a:ext>
                  </a:extLst>
                </a:gridCol>
                <a:gridCol w="1261957">
                  <a:extLst>
                    <a:ext uri="{9D8B030D-6E8A-4147-A177-3AD203B41FA5}">
                      <a16:colId xmlns:a16="http://schemas.microsoft.com/office/drawing/2014/main" val="1172085044"/>
                    </a:ext>
                  </a:extLst>
                </a:gridCol>
                <a:gridCol w="1261957">
                  <a:extLst>
                    <a:ext uri="{9D8B030D-6E8A-4147-A177-3AD203B41FA5}">
                      <a16:colId xmlns:a16="http://schemas.microsoft.com/office/drawing/2014/main" val="447749061"/>
                    </a:ext>
                  </a:extLst>
                </a:gridCol>
                <a:gridCol w="1261957">
                  <a:extLst>
                    <a:ext uri="{9D8B030D-6E8A-4147-A177-3AD203B41FA5}">
                      <a16:colId xmlns:a16="http://schemas.microsoft.com/office/drawing/2014/main" val="1469237007"/>
                    </a:ext>
                  </a:extLst>
                </a:gridCol>
              </a:tblGrid>
              <a:tr h="695236">
                <a:tc gridSpan="5">
                  <a:txBody>
                    <a:bodyPr/>
                    <a:lstStyle/>
                    <a:p>
                      <a:pPr marL="0" marR="0" algn="ctr">
                        <a:spcBef>
                          <a:spcPts val="0"/>
                        </a:spcBef>
                        <a:spcAft>
                          <a:spcPts val="0"/>
                        </a:spcAft>
                      </a:pPr>
                      <a:r>
                        <a:rPr lang="en-US" sz="1200" dirty="0">
                          <a:effectLst/>
                        </a:rPr>
                        <a:t> </a:t>
                      </a:r>
                    </a:p>
                    <a:p>
                      <a:pPr marL="0" marR="0" algn="ctr">
                        <a:spcBef>
                          <a:spcPts val="0"/>
                        </a:spcBef>
                        <a:spcAft>
                          <a:spcPts val="0"/>
                        </a:spcAft>
                      </a:pPr>
                      <a:r>
                        <a:rPr lang="en-US" sz="1200" dirty="0">
                          <a:effectLst/>
                        </a:rPr>
                        <a:t>Included in WFDSS</a:t>
                      </a:r>
                      <a:endParaRPr lang="en-US" sz="1200" b="1" dirty="0">
                        <a:effectLst/>
                        <a:latin typeface="Arial Narrow" panose="020B0606020202030204" pitchFamily="34" charset="0"/>
                        <a:cs typeface="Times New Roman" panose="02020603050405020304" pitchFamily="18" charset="0"/>
                      </a:endParaRPr>
                    </a:p>
                  </a:txBody>
                  <a:tcPr marL="68580" marR="68580" marT="0" marB="0" anchor="ctr"/>
                </a:tc>
                <a:tc hMerge="1">
                  <a:txBody>
                    <a:bodyPr/>
                    <a:lstStyle/>
                    <a:p>
                      <a:pPr marL="0" marR="0" algn="ctr">
                        <a:spcBef>
                          <a:spcPts val="0"/>
                        </a:spcBef>
                        <a:spcAft>
                          <a:spcPts val="0"/>
                        </a:spcAft>
                      </a:pPr>
                      <a:r>
                        <a:rPr lang="en-US" sz="1000" dirty="0">
                          <a:effectLst/>
                        </a:rPr>
                        <a:t>Included in WFDSS</a:t>
                      </a:r>
                      <a:endParaRPr lang="en-US" sz="10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91294565"/>
                  </a:ext>
                </a:extLst>
              </a:tr>
              <a:tr h="695236">
                <a:tc>
                  <a:txBody>
                    <a:bodyPr/>
                    <a:lstStyle/>
                    <a:p>
                      <a:pPr marL="0" marR="0" indent="0">
                        <a:spcBef>
                          <a:spcPts val="0"/>
                        </a:spcBef>
                        <a:spcAft>
                          <a:spcPts val="0"/>
                        </a:spcAft>
                      </a:pPr>
                      <a:r>
                        <a:rPr lang="en-US" sz="1200">
                          <a:effectLst/>
                        </a:rPr>
                        <a:t>Tools</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spcBef>
                          <a:spcPts val="0"/>
                        </a:spcBef>
                        <a:spcAft>
                          <a:spcPts val="0"/>
                        </a:spcAft>
                      </a:pPr>
                      <a:r>
                        <a:rPr lang="en-US" sz="1200">
                          <a:effectLst/>
                        </a:rPr>
                        <a:t>Basic Fire Behavior </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spcBef>
                          <a:spcPts val="0"/>
                        </a:spcBef>
                        <a:spcAft>
                          <a:spcPts val="0"/>
                        </a:spcAft>
                      </a:pPr>
                      <a:r>
                        <a:rPr lang="en-US" sz="1200">
                          <a:effectLst/>
                        </a:rPr>
                        <a:t>Short-Term Fire Behavior </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spcBef>
                          <a:spcPts val="0"/>
                        </a:spcBef>
                        <a:spcAft>
                          <a:spcPts val="0"/>
                        </a:spcAft>
                      </a:pPr>
                      <a:r>
                        <a:rPr lang="en-US" sz="1200">
                          <a:effectLst/>
                        </a:rPr>
                        <a:t>Near-Term Fire Behavior </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spcBef>
                          <a:spcPts val="0"/>
                        </a:spcBef>
                        <a:spcAft>
                          <a:spcPts val="0"/>
                        </a:spcAft>
                      </a:pPr>
                      <a:r>
                        <a:rPr lang="en-US" sz="1200">
                          <a:effectLst/>
                        </a:rPr>
                        <a:t>Fire Spread Probability </a:t>
                      </a:r>
                      <a:endParaRPr lang="en-US" sz="12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27761052"/>
                  </a:ext>
                </a:extLst>
              </a:tr>
              <a:tr h="463491">
                <a:tc>
                  <a:txBody>
                    <a:bodyPr/>
                    <a:lstStyle/>
                    <a:p>
                      <a:pPr marL="0" marR="0" indent="0">
                        <a:spcBef>
                          <a:spcPts val="0"/>
                        </a:spcBef>
                        <a:spcAft>
                          <a:spcPts val="0"/>
                        </a:spcAft>
                      </a:pPr>
                      <a:r>
                        <a:rPr lang="en-US" sz="1200">
                          <a:effectLst/>
                        </a:rPr>
                        <a:t>Spread Model</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spcBef>
                          <a:spcPts val="0"/>
                        </a:spcBef>
                        <a:spcAft>
                          <a:spcPts val="0"/>
                        </a:spcAft>
                      </a:pPr>
                      <a:r>
                        <a:rPr lang="en-US" sz="1200">
                          <a:effectLst/>
                        </a:rPr>
                        <a:t>Flammap Grid</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spcBef>
                          <a:spcPts val="0"/>
                        </a:spcBef>
                        <a:spcAft>
                          <a:spcPts val="0"/>
                        </a:spcAft>
                      </a:pPr>
                      <a:r>
                        <a:rPr lang="en-US" sz="1200">
                          <a:effectLst/>
                        </a:rPr>
                        <a:t>Minimum Travel Time </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spcBef>
                          <a:spcPts val="0"/>
                        </a:spcBef>
                        <a:spcAft>
                          <a:spcPts val="0"/>
                        </a:spcAft>
                      </a:pPr>
                      <a:r>
                        <a:rPr lang="en-US" sz="1200">
                          <a:effectLst/>
                        </a:rPr>
                        <a:t>FARSITE</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spcBef>
                          <a:spcPts val="0"/>
                        </a:spcBef>
                        <a:spcAft>
                          <a:spcPts val="0"/>
                        </a:spcAft>
                      </a:pPr>
                      <a:r>
                        <a:rPr lang="en-US" sz="1200">
                          <a:effectLst/>
                        </a:rPr>
                        <a:t>Minimum Travel Time </a:t>
                      </a:r>
                      <a:endParaRPr lang="en-US" sz="12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937748251"/>
                  </a:ext>
                </a:extLst>
              </a:tr>
              <a:tr h="386242">
                <a:tc>
                  <a:txBody>
                    <a:bodyPr/>
                    <a:lstStyle/>
                    <a:p>
                      <a:pPr marL="0" marR="0" indent="0">
                        <a:spcBef>
                          <a:spcPts val="0"/>
                        </a:spcBef>
                        <a:spcAft>
                          <a:spcPts val="0"/>
                        </a:spcAft>
                      </a:pPr>
                      <a:r>
                        <a:rPr lang="en-US" sz="1200">
                          <a:effectLst/>
                        </a:rPr>
                        <a:t>Duration</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spcBef>
                          <a:spcPts val="0"/>
                        </a:spcBef>
                        <a:spcAft>
                          <a:spcPts val="0"/>
                        </a:spcAft>
                      </a:pPr>
                      <a:r>
                        <a:rPr lang="en-US" sz="1200">
                          <a:effectLst/>
                        </a:rPr>
                        <a:t>Snapshot in time</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spcBef>
                          <a:spcPts val="0"/>
                        </a:spcBef>
                        <a:spcAft>
                          <a:spcPts val="0"/>
                        </a:spcAft>
                      </a:pPr>
                      <a:r>
                        <a:rPr lang="en-US" sz="1200">
                          <a:effectLst/>
                        </a:rPr>
                        <a:t>1 to 3 days</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spcBef>
                          <a:spcPts val="0"/>
                        </a:spcBef>
                        <a:spcAft>
                          <a:spcPts val="0"/>
                        </a:spcAft>
                      </a:pPr>
                      <a:r>
                        <a:rPr lang="en-US" sz="1200">
                          <a:effectLst/>
                        </a:rPr>
                        <a:t>1 to 7 days</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spcBef>
                          <a:spcPts val="0"/>
                        </a:spcBef>
                        <a:spcAft>
                          <a:spcPts val="0"/>
                        </a:spcAft>
                      </a:pPr>
                      <a:r>
                        <a:rPr lang="en-US" sz="1200">
                          <a:effectLst/>
                        </a:rPr>
                        <a:t>7 to 30 days</a:t>
                      </a:r>
                      <a:endParaRPr lang="en-US" sz="12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891636075"/>
                  </a:ext>
                </a:extLst>
              </a:tr>
              <a:tr h="386242">
                <a:tc>
                  <a:txBody>
                    <a:bodyPr/>
                    <a:lstStyle/>
                    <a:p>
                      <a:pPr marL="0" marR="0" indent="0">
                        <a:spcBef>
                          <a:spcPts val="0"/>
                        </a:spcBef>
                        <a:spcAft>
                          <a:spcPts val="0"/>
                        </a:spcAft>
                      </a:pPr>
                      <a:r>
                        <a:rPr lang="en-US" sz="1200">
                          <a:effectLst/>
                        </a:rPr>
                        <a:t>Weather</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spcBef>
                          <a:spcPts val="0"/>
                        </a:spcBef>
                        <a:spcAft>
                          <a:spcPts val="0"/>
                        </a:spcAft>
                      </a:pPr>
                      <a:r>
                        <a:rPr lang="en-US" sz="1200">
                          <a:effectLst/>
                        </a:rPr>
                        <a:t>Daily, constant </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spcBef>
                          <a:spcPts val="0"/>
                        </a:spcBef>
                        <a:spcAft>
                          <a:spcPts val="0"/>
                        </a:spcAft>
                      </a:pPr>
                      <a:r>
                        <a:rPr lang="en-US" sz="1200">
                          <a:effectLst/>
                        </a:rPr>
                        <a:t>Daily, constant</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spcBef>
                          <a:spcPts val="0"/>
                        </a:spcBef>
                        <a:spcAft>
                          <a:spcPts val="0"/>
                        </a:spcAft>
                      </a:pPr>
                      <a:r>
                        <a:rPr lang="en-US" sz="1200">
                          <a:effectLst/>
                        </a:rPr>
                        <a:t>Hourly, variable</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spcBef>
                          <a:spcPts val="0"/>
                        </a:spcBef>
                        <a:spcAft>
                          <a:spcPts val="0"/>
                        </a:spcAft>
                      </a:pPr>
                      <a:r>
                        <a:rPr lang="en-US" sz="1200">
                          <a:effectLst/>
                        </a:rPr>
                        <a:t>Hourly, variable</a:t>
                      </a:r>
                      <a:endParaRPr lang="en-US" sz="12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4080463851"/>
                  </a:ext>
                </a:extLst>
              </a:tr>
              <a:tr h="386242">
                <a:tc>
                  <a:txBody>
                    <a:bodyPr/>
                    <a:lstStyle/>
                    <a:p>
                      <a:pPr marL="0" marR="0" indent="0">
                        <a:spcBef>
                          <a:spcPts val="0"/>
                        </a:spcBef>
                        <a:spcAft>
                          <a:spcPts val="0"/>
                        </a:spcAft>
                      </a:pPr>
                      <a:r>
                        <a:rPr lang="en-US" sz="1200">
                          <a:effectLst/>
                        </a:rPr>
                        <a:t>Data Source</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spcBef>
                          <a:spcPts val="0"/>
                        </a:spcBef>
                        <a:spcAft>
                          <a:spcPts val="0"/>
                        </a:spcAft>
                      </a:pPr>
                      <a:r>
                        <a:rPr lang="en-US" sz="1200">
                          <a:effectLst/>
                        </a:rPr>
                        <a:t>LANDFIRE LCP</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spcBef>
                          <a:spcPts val="0"/>
                        </a:spcBef>
                        <a:spcAft>
                          <a:spcPts val="0"/>
                        </a:spcAft>
                      </a:pPr>
                      <a:r>
                        <a:rPr lang="en-US" sz="1200">
                          <a:effectLst/>
                        </a:rPr>
                        <a:t>LANDFIRE LCP</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spcBef>
                          <a:spcPts val="0"/>
                        </a:spcBef>
                        <a:spcAft>
                          <a:spcPts val="0"/>
                        </a:spcAft>
                      </a:pPr>
                      <a:r>
                        <a:rPr lang="en-US" sz="1200">
                          <a:effectLst/>
                        </a:rPr>
                        <a:t>LANDFIRE LCP</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spcBef>
                          <a:spcPts val="0"/>
                        </a:spcBef>
                        <a:spcAft>
                          <a:spcPts val="0"/>
                        </a:spcAft>
                      </a:pPr>
                      <a:r>
                        <a:rPr lang="en-US" sz="1200">
                          <a:effectLst/>
                        </a:rPr>
                        <a:t>LANDFIRE LCP</a:t>
                      </a:r>
                      <a:endParaRPr lang="en-US" sz="12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844652185"/>
                  </a:ext>
                </a:extLst>
              </a:tr>
              <a:tr h="1158726">
                <a:tc>
                  <a:txBody>
                    <a:bodyPr/>
                    <a:lstStyle/>
                    <a:p>
                      <a:pPr marL="0" marR="0" indent="0">
                        <a:spcBef>
                          <a:spcPts val="0"/>
                        </a:spcBef>
                        <a:spcAft>
                          <a:spcPts val="0"/>
                        </a:spcAft>
                      </a:pPr>
                      <a:r>
                        <a:rPr lang="en-US" sz="1200" dirty="0">
                          <a:effectLst/>
                        </a:rPr>
                        <a:t>Output</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spcBef>
                          <a:spcPts val="0"/>
                        </a:spcBef>
                        <a:spcAft>
                          <a:spcPts val="0"/>
                        </a:spcAft>
                      </a:pPr>
                      <a:r>
                        <a:rPr lang="en-US" sz="1200">
                          <a:effectLst/>
                        </a:rPr>
                        <a:t>Raster display of fire behavior</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spcBef>
                          <a:spcPts val="0"/>
                        </a:spcBef>
                        <a:spcAft>
                          <a:spcPts val="0"/>
                        </a:spcAft>
                      </a:pPr>
                      <a:r>
                        <a:rPr lang="en-US" sz="1200">
                          <a:effectLst/>
                        </a:rPr>
                        <a:t>Major flow paths, arrival times</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spcBef>
                          <a:spcPts val="0"/>
                        </a:spcBef>
                        <a:spcAft>
                          <a:spcPts val="0"/>
                        </a:spcAft>
                      </a:pPr>
                      <a:r>
                        <a:rPr lang="en-US" sz="1200" dirty="0">
                          <a:effectLst/>
                        </a:rPr>
                        <a:t>Perimeter, fire behavior </a:t>
                      </a:r>
                      <a:r>
                        <a:rPr lang="en-US" sz="1200" dirty="0" err="1">
                          <a:effectLst/>
                        </a:rPr>
                        <a:t>rasters</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spcBef>
                          <a:spcPts val="0"/>
                        </a:spcBef>
                        <a:spcAft>
                          <a:spcPts val="0"/>
                        </a:spcAft>
                      </a:pPr>
                      <a:r>
                        <a:rPr lang="en-US" sz="1200" dirty="0">
                          <a:effectLst/>
                        </a:rPr>
                        <a:t>Probability surface</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086175858"/>
                  </a:ext>
                </a:extLst>
              </a:tr>
            </a:tbl>
          </a:graphicData>
        </a:graphic>
      </p:graphicFrame>
      <p:sp>
        <p:nvSpPr>
          <p:cNvPr id="7" name="TextBox 6">
            <a:extLst>
              <a:ext uri="{FF2B5EF4-FFF2-40B4-BE49-F238E27FC236}">
                <a16:creationId xmlns:a16="http://schemas.microsoft.com/office/drawing/2014/main" id="{F31F0C83-2D53-4946-9714-3BEDD18F8E36}"/>
              </a:ext>
            </a:extLst>
          </p:cNvPr>
          <p:cNvSpPr txBox="1"/>
          <p:nvPr/>
        </p:nvSpPr>
        <p:spPr>
          <a:xfrm>
            <a:off x="121920" y="903505"/>
            <a:ext cx="11877040" cy="923330"/>
          </a:xfrm>
          <a:prstGeom prst="rect">
            <a:avLst/>
          </a:prstGeom>
          <a:noFill/>
        </p:spPr>
        <p:txBody>
          <a:bodyPr wrap="square">
            <a:spAutoFit/>
          </a:bodyPr>
          <a:lstStyle/>
          <a:p>
            <a:r>
              <a:rPr lang="en-US" b="0" i="0" dirty="0">
                <a:solidFill>
                  <a:srgbClr val="000000"/>
                </a:solidFill>
                <a:effectLst/>
                <a:latin typeface="Segoe UI" panose="020B0502040204020203" pitchFamily="34" charset="0"/>
              </a:rPr>
              <a:t>Wildland Fire Decision Support System </a:t>
            </a:r>
            <a:r>
              <a:rPr lang="en-US" b="1" i="0" dirty="0">
                <a:solidFill>
                  <a:srgbClr val="000000"/>
                </a:solidFill>
                <a:effectLst/>
                <a:latin typeface="Segoe UI" panose="020B0502040204020203" pitchFamily="34" charset="0"/>
              </a:rPr>
              <a:t>WFDSS</a:t>
            </a:r>
            <a:r>
              <a:rPr lang="en-US" b="0" i="0" dirty="0">
                <a:solidFill>
                  <a:srgbClr val="000000"/>
                </a:solidFill>
                <a:effectLst/>
                <a:latin typeface="Segoe UI" panose="020B0502040204020203" pitchFamily="34" charset="0"/>
              </a:rPr>
              <a:t> used for strategic and tactical decisions for fire incidents.</a:t>
            </a:r>
          </a:p>
          <a:p>
            <a:r>
              <a:rPr lang="en-US" dirty="0"/>
              <a:t>This decision support system is intended to assist wildland fire managers in assessing risks and fire behavior during an event.</a:t>
            </a:r>
          </a:p>
        </p:txBody>
      </p:sp>
      <p:sp>
        <p:nvSpPr>
          <p:cNvPr id="8" name="Rectangle 7" descr="square indicating data source">
            <a:extLst>
              <a:ext uri="{FF2B5EF4-FFF2-40B4-BE49-F238E27FC236}">
                <a16:creationId xmlns:a16="http://schemas.microsoft.com/office/drawing/2014/main" id="{0993C813-38D3-4D7A-8BB9-F94C2380DF8E}"/>
              </a:ext>
            </a:extLst>
          </p:cNvPr>
          <p:cNvSpPr/>
          <p:nvPr/>
        </p:nvSpPr>
        <p:spPr>
          <a:xfrm>
            <a:off x="2143760" y="4314440"/>
            <a:ext cx="6624320" cy="369332"/>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818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333251680" descr="background image showing models">
            <a:extLst>
              <a:ext uri="{FF2B5EF4-FFF2-40B4-BE49-F238E27FC236}">
                <a16:creationId xmlns:a16="http://schemas.microsoft.com/office/drawing/2014/main" id="{843BE0DC-F1E5-4A74-A768-D4A8B643FB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75" b="5864"/>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2054">
            <a:extLst>
              <a:ext uri="{FF2B5EF4-FFF2-40B4-BE49-F238E27FC236}">
                <a16:creationId xmlns:a16="http://schemas.microsoft.com/office/drawing/2014/main" id="{ABC9A3F9-9965-49F2-BDA9-58E516D01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4">
              <a:alphaModFix amt="35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62D23C82-369F-47E8-8C41-5E7DF6DD5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1594D6-8404-4358-9D0B-47B75CC7F68C}"/>
              </a:ext>
            </a:extLst>
          </p:cNvPr>
          <p:cNvSpPr>
            <a:spLocks noGrp="1"/>
          </p:cNvSpPr>
          <p:nvPr>
            <p:ph type="title"/>
          </p:nvPr>
        </p:nvSpPr>
        <p:spPr>
          <a:xfrm>
            <a:off x="284480" y="480060"/>
            <a:ext cx="12080240" cy="1609344"/>
          </a:xfrm>
        </p:spPr>
        <p:txBody>
          <a:bodyPr vert="horz" lIns="91440" tIns="45720" rIns="91440" bIns="45720" rtlCol="0" anchor="ctr">
            <a:normAutofit/>
          </a:bodyPr>
          <a:lstStyle/>
          <a:p>
            <a:r>
              <a:rPr lang="en-US" sz="4400" dirty="0">
                <a:solidFill>
                  <a:schemeClr val="tx1"/>
                </a:solidFill>
              </a:rPr>
              <a:t>Why are LF fuels used on incidents?</a:t>
            </a:r>
          </a:p>
        </p:txBody>
      </p:sp>
      <p:sp>
        <p:nvSpPr>
          <p:cNvPr id="6" name="TextBox 5">
            <a:extLst>
              <a:ext uri="{FF2B5EF4-FFF2-40B4-BE49-F238E27FC236}">
                <a16:creationId xmlns:a16="http://schemas.microsoft.com/office/drawing/2014/main" id="{B5FEB1A3-86A8-4CFD-A9FA-8194BDB9E9E3}"/>
              </a:ext>
            </a:extLst>
          </p:cNvPr>
          <p:cNvSpPr txBox="1"/>
          <p:nvPr/>
        </p:nvSpPr>
        <p:spPr>
          <a:xfrm>
            <a:off x="1741737" y="4094049"/>
            <a:ext cx="8708526" cy="2135632"/>
          </a:xfrm>
          <a:prstGeom prst="rect">
            <a:avLst/>
          </a:prstGeom>
          <a:solidFill>
            <a:schemeClr val="bg1">
              <a:alpha val="42000"/>
            </a:schemeClr>
          </a:solidFill>
        </p:spPr>
        <p:txBody>
          <a:bodyPr vert="horz" lIns="91440" tIns="45720" rIns="91440" bIns="45720" rtlCol="0">
            <a:normAutofit/>
          </a:bodyPr>
          <a:lstStyle/>
          <a:p>
            <a:pPr marL="342900" indent="-182880" defTabSz="914400">
              <a:lnSpc>
                <a:spcPct val="90000"/>
              </a:lnSpc>
              <a:spcAft>
                <a:spcPts val="600"/>
              </a:spcAft>
              <a:buClr>
                <a:schemeClr val="accent1">
                  <a:lumMod val="75000"/>
                </a:schemeClr>
              </a:buClr>
              <a:buSzPct val="85000"/>
              <a:buFont typeface="Wingdings" pitchFamily="2" charset="2"/>
              <a:buChar char="§"/>
            </a:pPr>
            <a:r>
              <a:rPr lang="en-US" dirty="0"/>
              <a:t>LANDFIRE uses similar models to check our inputs against actual fire spread</a:t>
            </a:r>
          </a:p>
          <a:p>
            <a:pPr marL="342900" indent="-182880" defTabSz="914400">
              <a:lnSpc>
                <a:spcPct val="90000"/>
              </a:lnSpc>
              <a:spcAft>
                <a:spcPts val="600"/>
              </a:spcAft>
              <a:buClr>
                <a:schemeClr val="accent1">
                  <a:lumMod val="75000"/>
                </a:schemeClr>
              </a:buClr>
              <a:buSzPct val="85000"/>
              <a:buFont typeface="Wingdings" pitchFamily="2" charset="2"/>
              <a:buChar char="§"/>
            </a:pPr>
            <a:r>
              <a:rPr lang="en-US" dirty="0"/>
              <a:t>LANDFIRE incorporates local calibrations and expert input</a:t>
            </a:r>
          </a:p>
          <a:p>
            <a:pPr marL="342900" indent="-182880" defTabSz="914400">
              <a:lnSpc>
                <a:spcPct val="90000"/>
              </a:lnSpc>
              <a:spcAft>
                <a:spcPts val="600"/>
              </a:spcAft>
              <a:buClr>
                <a:schemeClr val="accent1">
                  <a:lumMod val="75000"/>
                </a:schemeClr>
              </a:buClr>
              <a:buSzPct val="85000"/>
              <a:buFont typeface="Wingdings" pitchFamily="2" charset="2"/>
              <a:buChar char="§"/>
            </a:pPr>
            <a:r>
              <a:rPr lang="en-US" dirty="0"/>
              <a:t>Changes in fuels are accounted for (disturbance)</a:t>
            </a:r>
          </a:p>
          <a:p>
            <a:pPr marL="342900" indent="-182880" defTabSz="914400">
              <a:lnSpc>
                <a:spcPct val="90000"/>
              </a:lnSpc>
              <a:spcAft>
                <a:spcPts val="600"/>
              </a:spcAft>
              <a:buClr>
                <a:schemeClr val="accent1">
                  <a:lumMod val="75000"/>
                </a:schemeClr>
              </a:buClr>
              <a:buSzPct val="85000"/>
              <a:buFont typeface="Wingdings" pitchFamily="2" charset="2"/>
              <a:buChar char="§"/>
            </a:pPr>
            <a:r>
              <a:rPr lang="en-US" dirty="0"/>
              <a:t>LANDFIRE provides tool to adjust fuels with local knowledge</a:t>
            </a:r>
          </a:p>
          <a:p>
            <a:pPr marL="342900" indent="-182880" defTabSz="914400">
              <a:lnSpc>
                <a:spcPct val="90000"/>
              </a:lnSpc>
              <a:spcAft>
                <a:spcPts val="600"/>
              </a:spcAft>
              <a:buClr>
                <a:schemeClr val="accent1">
                  <a:lumMod val="75000"/>
                </a:schemeClr>
              </a:buClr>
              <a:buSzPct val="85000"/>
              <a:buFont typeface="Wingdings" pitchFamily="2" charset="2"/>
              <a:buChar char="§"/>
            </a:pPr>
            <a:r>
              <a:rPr lang="en-US" dirty="0"/>
              <a:t>Seamless all-lands 30m, nationally consistent</a:t>
            </a:r>
          </a:p>
          <a:p>
            <a:pPr marL="342900" indent="-182880" defTabSz="914400">
              <a:lnSpc>
                <a:spcPct val="90000"/>
              </a:lnSpc>
              <a:spcAft>
                <a:spcPts val="600"/>
              </a:spcAft>
              <a:buClr>
                <a:schemeClr val="accent1">
                  <a:lumMod val="75000"/>
                </a:schemeClr>
              </a:buClr>
              <a:buSzPct val="85000"/>
              <a:buFont typeface="Wingdings" pitchFamily="2" charset="2"/>
              <a:buChar char="§"/>
            </a:pPr>
            <a:r>
              <a:rPr lang="en-US" dirty="0"/>
              <a:t>Fire behavior analysts KNOW that they will have LANDFIRE anywhere they go</a:t>
            </a:r>
          </a:p>
        </p:txBody>
      </p:sp>
      <p:grpSp>
        <p:nvGrpSpPr>
          <p:cNvPr id="2059" name="Group 2058">
            <a:extLst>
              <a:ext uri="{FF2B5EF4-FFF2-40B4-BE49-F238E27FC236}">
                <a16:creationId xmlns:a16="http://schemas.microsoft.com/office/drawing/2014/main" id="{E1BB6EB5-7368-4D9C-8A6C-3A796297B6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60" name="Oval 2059">
              <a:extLst>
                <a:ext uri="{FF2B5EF4-FFF2-40B4-BE49-F238E27FC236}">
                  <a16:creationId xmlns:a16="http://schemas.microsoft.com/office/drawing/2014/main" id="{8F81331A-8A51-4CE6-A07F-F85C85469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61" name="Oval 2060">
              <a:extLst>
                <a:ext uri="{FF2B5EF4-FFF2-40B4-BE49-F238E27FC236}">
                  <a16:creationId xmlns:a16="http://schemas.microsoft.com/office/drawing/2014/main" id="{602E292A-7703-4F08-8A37-6CDCDD3FEA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3" name="Picture 2" descr="landfire logo">
            <a:extLst>
              <a:ext uri="{FF2B5EF4-FFF2-40B4-BE49-F238E27FC236}">
                <a16:creationId xmlns:a16="http://schemas.microsoft.com/office/drawing/2014/main" id="{985B7E4E-783E-428D-99A3-C177000659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Tree>
    <p:extLst>
      <p:ext uri="{BB962C8B-B14F-4D97-AF65-F5344CB8AC3E}">
        <p14:creationId xmlns:p14="http://schemas.microsoft.com/office/powerpoint/2010/main" val="1144210301"/>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94D6-8404-4358-9D0B-47B75CC7F68C}"/>
              </a:ext>
            </a:extLst>
          </p:cNvPr>
          <p:cNvSpPr>
            <a:spLocks noGrp="1"/>
          </p:cNvSpPr>
          <p:nvPr>
            <p:ph type="title"/>
          </p:nvPr>
        </p:nvSpPr>
        <p:spPr>
          <a:xfrm>
            <a:off x="121920" y="100527"/>
            <a:ext cx="11521440" cy="662068"/>
          </a:xfrm>
        </p:spPr>
        <p:txBody>
          <a:bodyPr>
            <a:normAutofit fontScale="90000"/>
          </a:bodyPr>
          <a:lstStyle/>
          <a:p>
            <a:r>
              <a:rPr lang="en-US" dirty="0"/>
              <a:t>Who can help me?</a:t>
            </a:r>
          </a:p>
        </p:txBody>
      </p:sp>
      <p:pic>
        <p:nvPicPr>
          <p:cNvPr id="3" name="Picture 2" descr="landfire logo">
            <a:extLst>
              <a:ext uri="{FF2B5EF4-FFF2-40B4-BE49-F238E27FC236}">
                <a16:creationId xmlns:a16="http://schemas.microsoft.com/office/drawing/2014/main" id="{985B7E4E-783E-428D-99A3-C177000659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
        <p:nvSpPr>
          <p:cNvPr id="6" name="TextBox 5">
            <a:extLst>
              <a:ext uri="{FF2B5EF4-FFF2-40B4-BE49-F238E27FC236}">
                <a16:creationId xmlns:a16="http://schemas.microsoft.com/office/drawing/2014/main" id="{6EEB6D38-C7C0-4C2B-9E2A-D5FE0D3F1190}"/>
              </a:ext>
            </a:extLst>
          </p:cNvPr>
          <p:cNvSpPr txBox="1"/>
          <p:nvPr/>
        </p:nvSpPr>
        <p:spPr>
          <a:xfrm>
            <a:off x="218440" y="951915"/>
            <a:ext cx="6126480" cy="646331"/>
          </a:xfrm>
          <a:prstGeom prst="rect">
            <a:avLst/>
          </a:prstGeom>
          <a:noFill/>
        </p:spPr>
        <p:txBody>
          <a:bodyPr wrap="square">
            <a:spAutoFit/>
          </a:bodyPr>
          <a:lstStyle/>
          <a:p>
            <a:r>
              <a:rPr lang="en-US" dirty="0">
                <a:latin typeface="noto_serif"/>
              </a:rPr>
              <a:t>Pre-work:</a:t>
            </a:r>
            <a:r>
              <a:rPr lang="en-US" b="0" i="0" dirty="0">
                <a:effectLst/>
                <a:latin typeface="noto_serif"/>
              </a:rPr>
              <a:t> POD is a spatial container bounded on all sides by usable fire control features. </a:t>
            </a:r>
            <a:endParaRPr lang="en-US" dirty="0"/>
          </a:p>
        </p:txBody>
      </p:sp>
      <p:pic>
        <p:nvPicPr>
          <p:cNvPr id="10" name="Picture 9" descr="picture of people on a map">
            <a:extLst>
              <a:ext uri="{FF2B5EF4-FFF2-40B4-BE49-F238E27FC236}">
                <a16:creationId xmlns:a16="http://schemas.microsoft.com/office/drawing/2014/main" id="{C92560CA-B3EB-495D-AC7B-6B779E6ED91E}"/>
              </a:ext>
            </a:extLst>
          </p:cNvPr>
          <p:cNvPicPr>
            <a:picLocks noChangeAspect="1"/>
          </p:cNvPicPr>
          <p:nvPr/>
        </p:nvPicPr>
        <p:blipFill>
          <a:blip r:embed="rId4"/>
          <a:stretch>
            <a:fillRect/>
          </a:stretch>
        </p:blipFill>
        <p:spPr>
          <a:xfrm>
            <a:off x="7191696" y="3429000"/>
            <a:ext cx="4696974" cy="2373312"/>
          </a:xfrm>
          <a:prstGeom prst="rect">
            <a:avLst/>
          </a:prstGeom>
        </p:spPr>
      </p:pic>
      <p:sp>
        <p:nvSpPr>
          <p:cNvPr id="11" name="TextBox 10">
            <a:extLst>
              <a:ext uri="{FF2B5EF4-FFF2-40B4-BE49-F238E27FC236}">
                <a16:creationId xmlns:a16="http://schemas.microsoft.com/office/drawing/2014/main" id="{37579ADF-46B8-4FAC-AEEE-4FCB97186DB3}"/>
              </a:ext>
            </a:extLst>
          </p:cNvPr>
          <p:cNvSpPr txBox="1"/>
          <p:nvPr/>
        </p:nvSpPr>
        <p:spPr>
          <a:xfrm>
            <a:off x="1381209" y="1764914"/>
            <a:ext cx="3544560" cy="369332"/>
          </a:xfrm>
          <a:prstGeom prst="rect">
            <a:avLst/>
          </a:prstGeom>
          <a:noFill/>
        </p:spPr>
        <p:txBody>
          <a:bodyPr wrap="none" rtlCol="0">
            <a:spAutoFit/>
          </a:bodyPr>
          <a:lstStyle/>
          <a:p>
            <a:r>
              <a:rPr lang="en-US" dirty="0"/>
              <a:t>LANDFIRE fuels and topography</a:t>
            </a:r>
          </a:p>
        </p:txBody>
      </p:sp>
      <p:sp>
        <p:nvSpPr>
          <p:cNvPr id="12" name="TextBox 11">
            <a:extLst>
              <a:ext uri="{FF2B5EF4-FFF2-40B4-BE49-F238E27FC236}">
                <a16:creationId xmlns:a16="http://schemas.microsoft.com/office/drawing/2014/main" id="{1DDD80AC-E231-4281-888F-E7986ABA8BF0}"/>
              </a:ext>
            </a:extLst>
          </p:cNvPr>
          <p:cNvSpPr txBox="1"/>
          <p:nvPr/>
        </p:nvSpPr>
        <p:spPr>
          <a:xfrm>
            <a:off x="1263508" y="2733064"/>
            <a:ext cx="1146468" cy="369332"/>
          </a:xfrm>
          <a:prstGeom prst="rect">
            <a:avLst/>
          </a:prstGeom>
          <a:noFill/>
        </p:spPr>
        <p:txBody>
          <a:bodyPr wrap="none" rtlCol="0">
            <a:spAutoFit/>
          </a:bodyPr>
          <a:lstStyle/>
          <a:p>
            <a:r>
              <a:rPr lang="en-US" dirty="0" err="1"/>
              <a:t>Flammap</a:t>
            </a:r>
            <a:endParaRPr lang="en-US" dirty="0"/>
          </a:p>
        </p:txBody>
      </p:sp>
      <p:sp>
        <p:nvSpPr>
          <p:cNvPr id="13" name="TextBox 12">
            <a:extLst>
              <a:ext uri="{FF2B5EF4-FFF2-40B4-BE49-F238E27FC236}">
                <a16:creationId xmlns:a16="http://schemas.microsoft.com/office/drawing/2014/main" id="{69252D8F-4CC0-48DE-B85A-2D573ADFD0C2}"/>
              </a:ext>
            </a:extLst>
          </p:cNvPr>
          <p:cNvSpPr txBox="1"/>
          <p:nvPr/>
        </p:nvSpPr>
        <p:spPr>
          <a:xfrm>
            <a:off x="961954" y="5869576"/>
            <a:ext cx="4275529" cy="369332"/>
          </a:xfrm>
          <a:prstGeom prst="rect">
            <a:avLst/>
          </a:prstGeom>
          <a:noFill/>
        </p:spPr>
        <p:txBody>
          <a:bodyPr wrap="none" rtlCol="0">
            <a:spAutoFit/>
          </a:bodyPr>
          <a:lstStyle/>
          <a:p>
            <a:r>
              <a:rPr lang="en-US" dirty="0"/>
              <a:t>Potential Operational Delineation (POD)</a:t>
            </a:r>
          </a:p>
        </p:txBody>
      </p:sp>
      <p:sp>
        <p:nvSpPr>
          <p:cNvPr id="14" name="TextBox 13">
            <a:extLst>
              <a:ext uri="{FF2B5EF4-FFF2-40B4-BE49-F238E27FC236}">
                <a16:creationId xmlns:a16="http://schemas.microsoft.com/office/drawing/2014/main" id="{1C9F036C-75A8-4269-885D-F1AD5BFE7BDB}"/>
              </a:ext>
            </a:extLst>
          </p:cNvPr>
          <p:cNvSpPr txBox="1"/>
          <p:nvPr/>
        </p:nvSpPr>
        <p:spPr>
          <a:xfrm>
            <a:off x="3099719" y="3901409"/>
            <a:ext cx="3027432" cy="369332"/>
          </a:xfrm>
          <a:prstGeom prst="rect">
            <a:avLst/>
          </a:prstGeom>
          <a:noFill/>
        </p:spPr>
        <p:txBody>
          <a:bodyPr wrap="none" rtlCol="0">
            <a:spAutoFit/>
          </a:bodyPr>
          <a:lstStyle/>
          <a:p>
            <a:r>
              <a:rPr lang="en-US" dirty="0"/>
              <a:t>Suppression Difficulty Index</a:t>
            </a:r>
          </a:p>
        </p:txBody>
      </p:sp>
      <p:sp>
        <p:nvSpPr>
          <p:cNvPr id="15" name="Arrow: Down 14" descr="arrow pointing down">
            <a:extLst>
              <a:ext uri="{FF2B5EF4-FFF2-40B4-BE49-F238E27FC236}">
                <a16:creationId xmlns:a16="http://schemas.microsoft.com/office/drawing/2014/main" id="{D9B4CB67-4797-4975-84EC-8EFE477FF58D}"/>
              </a:ext>
            </a:extLst>
          </p:cNvPr>
          <p:cNvSpPr/>
          <p:nvPr/>
        </p:nvSpPr>
        <p:spPr>
          <a:xfrm>
            <a:off x="1532383" y="2160613"/>
            <a:ext cx="690880" cy="5184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descr="arrow pointing down">
            <a:extLst>
              <a:ext uri="{FF2B5EF4-FFF2-40B4-BE49-F238E27FC236}">
                <a16:creationId xmlns:a16="http://schemas.microsoft.com/office/drawing/2014/main" id="{C8B82A81-EB03-4EF9-8314-AB5EDB31FFBF}"/>
              </a:ext>
            </a:extLst>
          </p:cNvPr>
          <p:cNvSpPr/>
          <p:nvPr/>
        </p:nvSpPr>
        <p:spPr>
          <a:xfrm>
            <a:off x="1532383" y="4443588"/>
            <a:ext cx="690880" cy="5184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8A6FF38-3CB2-44D7-9530-5C23189A1341}"/>
              </a:ext>
            </a:extLst>
          </p:cNvPr>
          <p:cNvSpPr txBox="1"/>
          <p:nvPr/>
        </p:nvSpPr>
        <p:spPr>
          <a:xfrm>
            <a:off x="7474718" y="512304"/>
            <a:ext cx="4168642" cy="369332"/>
          </a:xfrm>
          <a:prstGeom prst="rect">
            <a:avLst/>
          </a:prstGeom>
          <a:noFill/>
        </p:spPr>
        <p:txBody>
          <a:bodyPr wrap="none" rtlCol="0">
            <a:spAutoFit/>
          </a:bodyPr>
          <a:lstStyle/>
          <a:p>
            <a:r>
              <a:rPr lang="en-US" dirty="0"/>
              <a:t>LANDFIRE vegetation and topography.</a:t>
            </a:r>
          </a:p>
        </p:txBody>
      </p:sp>
      <p:sp>
        <p:nvSpPr>
          <p:cNvPr id="19" name="TextBox 18">
            <a:extLst>
              <a:ext uri="{FF2B5EF4-FFF2-40B4-BE49-F238E27FC236}">
                <a16:creationId xmlns:a16="http://schemas.microsoft.com/office/drawing/2014/main" id="{B506FF5B-CF35-4C80-AC8A-978FA3EFD16C}"/>
              </a:ext>
            </a:extLst>
          </p:cNvPr>
          <p:cNvSpPr txBox="1"/>
          <p:nvPr/>
        </p:nvSpPr>
        <p:spPr>
          <a:xfrm>
            <a:off x="8273405" y="1315243"/>
            <a:ext cx="2292038" cy="369332"/>
          </a:xfrm>
          <a:prstGeom prst="rect">
            <a:avLst/>
          </a:prstGeom>
          <a:noFill/>
        </p:spPr>
        <p:txBody>
          <a:bodyPr wrap="none" rtlCol="0">
            <a:spAutoFit/>
          </a:bodyPr>
          <a:lstStyle/>
          <a:p>
            <a:r>
              <a:rPr lang="en-US" dirty="0"/>
              <a:t>Treemap imputation</a:t>
            </a:r>
          </a:p>
        </p:txBody>
      </p:sp>
      <p:sp>
        <p:nvSpPr>
          <p:cNvPr id="20" name="TextBox 19">
            <a:extLst>
              <a:ext uri="{FF2B5EF4-FFF2-40B4-BE49-F238E27FC236}">
                <a16:creationId xmlns:a16="http://schemas.microsoft.com/office/drawing/2014/main" id="{3DCEC3A7-5CFB-4322-B00E-FAEDE2784DDE}"/>
              </a:ext>
            </a:extLst>
          </p:cNvPr>
          <p:cNvSpPr txBox="1"/>
          <p:nvPr/>
        </p:nvSpPr>
        <p:spPr>
          <a:xfrm>
            <a:off x="8653830" y="2244692"/>
            <a:ext cx="1531188" cy="369332"/>
          </a:xfrm>
          <a:prstGeom prst="rect">
            <a:avLst/>
          </a:prstGeom>
          <a:noFill/>
        </p:spPr>
        <p:txBody>
          <a:bodyPr wrap="none" rtlCol="0">
            <a:spAutoFit/>
          </a:bodyPr>
          <a:lstStyle/>
          <a:p>
            <a:r>
              <a:rPr lang="en-US" dirty="0"/>
              <a:t>Snag Hazard</a:t>
            </a:r>
          </a:p>
        </p:txBody>
      </p:sp>
      <p:sp>
        <p:nvSpPr>
          <p:cNvPr id="21" name="Arrow: Down 20" descr="arrow pointing down">
            <a:extLst>
              <a:ext uri="{FF2B5EF4-FFF2-40B4-BE49-F238E27FC236}">
                <a16:creationId xmlns:a16="http://schemas.microsoft.com/office/drawing/2014/main" id="{153B1E03-51D9-427C-BC3A-FFC491F509E3}"/>
              </a:ext>
            </a:extLst>
          </p:cNvPr>
          <p:cNvSpPr/>
          <p:nvPr/>
        </p:nvSpPr>
        <p:spPr>
          <a:xfrm>
            <a:off x="9134279" y="807778"/>
            <a:ext cx="485490" cy="369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descr="arrow pointing down">
            <a:extLst>
              <a:ext uri="{FF2B5EF4-FFF2-40B4-BE49-F238E27FC236}">
                <a16:creationId xmlns:a16="http://schemas.microsoft.com/office/drawing/2014/main" id="{91CADE16-357D-4C20-9D52-714696850327}"/>
              </a:ext>
            </a:extLst>
          </p:cNvPr>
          <p:cNvSpPr/>
          <p:nvPr/>
        </p:nvSpPr>
        <p:spPr>
          <a:xfrm>
            <a:off x="9134279" y="1743634"/>
            <a:ext cx="485490" cy="369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6E886EC-ED15-47AF-91E6-608DC5AE2A1E}"/>
              </a:ext>
            </a:extLst>
          </p:cNvPr>
          <p:cNvSpPr txBox="1"/>
          <p:nvPr/>
        </p:nvSpPr>
        <p:spPr>
          <a:xfrm>
            <a:off x="1712290" y="4883798"/>
            <a:ext cx="2569934" cy="369332"/>
          </a:xfrm>
          <a:prstGeom prst="rect">
            <a:avLst/>
          </a:prstGeom>
          <a:noFill/>
        </p:spPr>
        <p:txBody>
          <a:bodyPr wrap="none" rtlCol="0">
            <a:spAutoFit/>
          </a:bodyPr>
          <a:lstStyle/>
          <a:p>
            <a:r>
              <a:rPr lang="en-US" dirty="0"/>
              <a:t>Potential Control Lines </a:t>
            </a:r>
          </a:p>
        </p:txBody>
      </p:sp>
      <p:sp>
        <p:nvSpPr>
          <p:cNvPr id="25" name="Arrow: Down 24" descr="arrow pointing down">
            <a:extLst>
              <a:ext uri="{FF2B5EF4-FFF2-40B4-BE49-F238E27FC236}">
                <a16:creationId xmlns:a16="http://schemas.microsoft.com/office/drawing/2014/main" id="{E2FC5936-82CF-4B8A-8864-5A379CE7C126}"/>
              </a:ext>
            </a:extLst>
          </p:cNvPr>
          <p:cNvSpPr/>
          <p:nvPr/>
        </p:nvSpPr>
        <p:spPr>
          <a:xfrm>
            <a:off x="3621519" y="4439017"/>
            <a:ext cx="690880" cy="5184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 name="Arrow: Down 25" descr="arrow pointing down">
            <a:extLst>
              <a:ext uri="{FF2B5EF4-FFF2-40B4-BE49-F238E27FC236}">
                <a16:creationId xmlns:a16="http://schemas.microsoft.com/office/drawing/2014/main" id="{36098754-CF90-4BD5-B847-FABF4C094AB1}"/>
              </a:ext>
            </a:extLst>
          </p:cNvPr>
          <p:cNvSpPr/>
          <p:nvPr/>
        </p:nvSpPr>
        <p:spPr>
          <a:xfrm>
            <a:off x="2651817" y="5208780"/>
            <a:ext cx="690880" cy="5184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6A90611-2C20-4C70-9A27-183A40F31BDE}"/>
              </a:ext>
            </a:extLst>
          </p:cNvPr>
          <p:cNvSpPr txBox="1"/>
          <p:nvPr/>
        </p:nvSpPr>
        <p:spPr>
          <a:xfrm>
            <a:off x="129479" y="3954771"/>
            <a:ext cx="2364750" cy="369332"/>
          </a:xfrm>
          <a:prstGeom prst="rect">
            <a:avLst/>
          </a:prstGeom>
          <a:noFill/>
        </p:spPr>
        <p:txBody>
          <a:bodyPr wrap="none" rtlCol="0">
            <a:spAutoFit/>
          </a:bodyPr>
          <a:lstStyle/>
          <a:p>
            <a:r>
              <a:rPr lang="en-US" dirty="0"/>
              <a:t>Fire Behavior Metrics</a:t>
            </a:r>
          </a:p>
        </p:txBody>
      </p:sp>
      <p:sp>
        <p:nvSpPr>
          <p:cNvPr id="27" name="Arrow: Down 26" descr="arrow pointing down">
            <a:extLst>
              <a:ext uri="{FF2B5EF4-FFF2-40B4-BE49-F238E27FC236}">
                <a16:creationId xmlns:a16="http://schemas.microsoft.com/office/drawing/2014/main" id="{1F674B55-E563-4146-9865-52E6CE25045E}"/>
              </a:ext>
            </a:extLst>
          </p:cNvPr>
          <p:cNvSpPr/>
          <p:nvPr/>
        </p:nvSpPr>
        <p:spPr>
          <a:xfrm>
            <a:off x="3606362" y="2177643"/>
            <a:ext cx="690880" cy="5184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0C2E56B-3B33-447E-8CD4-916E90B203D9}"/>
              </a:ext>
            </a:extLst>
          </p:cNvPr>
          <p:cNvSpPr txBox="1"/>
          <p:nvPr/>
        </p:nvSpPr>
        <p:spPr>
          <a:xfrm>
            <a:off x="3099719" y="2734354"/>
            <a:ext cx="4570482" cy="369332"/>
          </a:xfrm>
          <a:prstGeom prst="rect">
            <a:avLst/>
          </a:prstGeom>
          <a:noFill/>
        </p:spPr>
        <p:txBody>
          <a:bodyPr wrap="none" rtlCol="0">
            <a:spAutoFit/>
          </a:bodyPr>
          <a:lstStyle/>
          <a:p>
            <a:r>
              <a:rPr lang="en-US" dirty="0"/>
              <a:t>Accessibility and Fire Line Production Rate</a:t>
            </a:r>
          </a:p>
        </p:txBody>
      </p:sp>
      <p:sp>
        <p:nvSpPr>
          <p:cNvPr id="29" name="Arrow: Down 28" descr="arrow pointing down">
            <a:extLst>
              <a:ext uri="{FF2B5EF4-FFF2-40B4-BE49-F238E27FC236}">
                <a16:creationId xmlns:a16="http://schemas.microsoft.com/office/drawing/2014/main" id="{FB8F41A4-43C3-448B-B09E-029E2725D295}"/>
              </a:ext>
            </a:extLst>
          </p:cNvPr>
          <p:cNvSpPr/>
          <p:nvPr/>
        </p:nvSpPr>
        <p:spPr>
          <a:xfrm>
            <a:off x="1532383" y="3361966"/>
            <a:ext cx="690880" cy="5184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29" descr="arrow pointing down">
            <a:extLst>
              <a:ext uri="{FF2B5EF4-FFF2-40B4-BE49-F238E27FC236}">
                <a16:creationId xmlns:a16="http://schemas.microsoft.com/office/drawing/2014/main" id="{41ABBEAF-0D15-45BC-AFAA-D54F9D2C400F}"/>
              </a:ext>
            </a:extLst>
          </p:cNvPr>
          <p:cNvSpPr/>
          <p:nvPr/>
        </p:nvSpPr>
        <p:spPr>
          <a:xfrm rot="16200000">
            <a:off x="2422764" y="3847222"/>
            <a:ext cx="690880" cy="5184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30" descr="arrow pointing down">
            <a:extLst>
              <a:ext uri="{FF2B5EF4-FFF2-40B4-BE49-F238E27FC236}">
                <a16:creationId xmlns:a16="http://schemas.microsoft.com/office/drawing/2014/main" id="{D5F7F0F7-4F27-40CB-86C0-65B1C8C05F6A}"/>
              </a:ext>
            </a:extLst>
          </p:cNvPr>
          <p:cNvSpPr/>
          <p:nvPr/>
        </p:nvSpPr>
        <p:spPr>
          <a:xfrm>
            <a:off x="3615096" y="3206350"/>
            <a:ext cx="690880" cy="5184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descr="arrow pointing to POD">
            <a:extLst>
              <a:ext uri="{FF2B5EF4-FFF2-40B4-BE49-F238E27FC236}">
                <a16:creationId xmlns:a16="http://schemas.microsoft.com/office/drawing/2014/main" id="{45FE5D6C-65EF-487D-B809-320B4C7CCB31}"/>
              </a:ext>
            </a:extLst>
          </p:cNvPr>
          <p:cNvCxnSpPr>
            <a:cxnSpLocks/>
            <a:stCxn id="10" idx="1"/>
            <a:endCxn id="13" idx="0"/>
          </p:cNvCxnSpPr>
          <p:nvPr/>
        </p:nvCxnSpPr>
        <p:spPr>
          <a:xfrm flipH="1">
            <a:off x="3099719" y="4615656"/>
            <a:ext cx="4091977" cy="12539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5039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10">
            <a:extLst>
              <a:ext uri="{FF2B5EF4-FFF2-40B4-BE49-F238E27FC236}">
                <a16:creationId xmlns:a16="http://schemas.microsoft.com/office/drawing/2014/main" id="{888D8AF1-59E3-4E28-B3EB-165D5DC88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12">
            <a:extLst>
              <a:ext uri="{FF2B5EF4-FFF2-40B4-BE49-F238E27FC236}">
                <a16:creationId xmlns:a16="http://schemas.microsoft.com/office/drawing/2014/main" id="{6DFF81E8-2964-43DD-9BF9-86ADABBF30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14">
            <a:extLst>
              <a:ext uri="{FF2B5EF4-FFF2-40B4-BE49-F238E27FC236}">
                <a16:creationId xmlns:a16="http://schemas.microsoft.com/office/drawing/2014/main" id="{2ABE0552-64A5-4BFF-8DBC-6CA30DD72B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6" name="Group 16">
            <a:extLst>
              <a:ext uri="{FF2B5EF4-FFF2-40B4-BE49-F238E27FC236}">
                <a16:creationId xmlns:a16="http://schemas.microsoft.com/office/drawing/2014/main" id="{3736F094-FD6C-4CAC-AC97-88B0AE80CB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8" name="Oval 17">
              <a:extLst>
                <a:ext uri="{FF2B5EF4-FFF2-40B4-BE49-F238E27FC236}">
                  <a16:creationId xmlns:a16="http://schemas.microsoft.com/office/drawing/2014/main" id="{5A13566E-B1F4-4544-9C02-D9F0A54BC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9" name="Oval 18">
              <a:extLst>
                <a:ext uri="{FF2B5EF4-FFF2-40B4-BE49-F238E27FC236}">
                  <a16:creationId xmlns:a16="http://schemas.microsoft.com/office/drawing/2014/main" id="{D7255665-1DF2-4DDA-A13F-9F326B3A55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47" name="Rectangle 20">
            <a:extLst>
              <a:ext uri="{FF2B5EF4-FFF2-40B4-BE49-F238E27FC236}">
                <a16:creationId xmlns:a16="http://schemas.microsoft.com/office/drawing/2014/main" id="{1211D972-B7CA-42AA-9FC6-0DC03C1A1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screen shot of viewer">
            <a:extLst>
              <a:ext uri="{FF2B5EF4-FFF2-40B4-BE49-F238E27FC236}">
                <a16:creationId xmlns:a16="http://schemas.microsoft.com/office/drawing/2014/main" id="{010921E2-13B3-45C7-986F-E7C980E4B000}"/>
              </a:ext>
            </a:extLst>
          </p:cNvPr>
          <p:cNvPicPr>
            <a:picLocks noChangeAspect="1"/>
          </p:cNvPicPr>
          <p:nvPr/>
        </p:nvPicPr>
        <p:blipFill rotWithShape="1">
          <a:blip r:embed="rId7"/>
          <a:srcRect l="11555" t="9091" r="14102"/>
          <a:stretch/>
        </p:blipFill>
        <p:spPr>
          <a:xfrm>
            <a:off x="20" y="10"/>
            <a:ext cx="12191980" cy="6857989"/>
          </a:xfrm>
          <a:prstGeom prst="rect">
            <a:avLst/>
          </a:prstGeom>
        </p:spPr>
      </p:pic>
      <p:sp>
        <p:nvSpPr>
          <p:cNvPr id="48" name="Rectangle 22">
            <a:extLst>
              <a:ext uri="{FF2B5EF4-FFF2-40B4-BE49-F238E27FC236}">
                <a16:creationId xmlns:a16="http://schemas.microsoft.com/office/drawing/2014/main" id="{42D4C4BF-D625-406D-9528-001C8CE3B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1594D6-8404-4358-9D0B-47B75CC7F68C}"/>
              </a:ext>
            </a:extLst>
          </p:cNvPr>
          <p:cNvSpPr>
            <a:spLocks noGrp="1"/>
          </p:cNvSpPr>
          <p:nvPr>
            <p:ph type="title"/>
          </p:nvPr>
        </p:nvSpPr>
        <p:spPr>
          <a:xfrm>
            <a:off x="1051560" y="4355692"/>
            <a:ext cx="9085940" cy="1472224"/>
          </a:xfrm>
        </p:spPr>
        <p:txBody>
          <a:bodyPr vert="horz" lIns="91440" tIns="45720" rIns="91440" bIns="45720" rtlCol="0" anchor="b">
            <a:normAutofit/>
          </a:bodyPr>
          <a:lstStyle/>
          <a:p>
            <a:pPr>
              <a:lnSpc>
                <a:spcPct val="80000"/>
              </a:lnSpc>
            </a:pPr>
            <a:r>
              <a:rPr lang="en-US" sz="6800" kern="1200" cap="none" baseline="0">
                <a:blipFill dpi="0" rotWithShape="1">
                  <a:blip r:embed="rId5"/>
                  <a:srcRect/>
                  <a:tile tx="6350" ty="-127000" sx="65000" sy="64000" flip="none" algn="tl"/>
                </a:blipFill>
                <a:latin typeface="+mj-lt"/>
                <a:ea typeface="+mj-ea"/>
                <a:cs typeface="+mj-cs"/>
              </a:rPr>
              <a:t>Who can help me?</a:t>
            </a:r>
          </a:p>
        </p:txBody>
      </p:sp>
      <p:grpSp>
        <p:nvGrpSpPr>
          <p:cNvPr id="49" name="Group 24">
            <a:extLst>
              <a:ext uri="{FF2B5EF4-FFF2-40B4-BE49-F238E27FC236}">
                <a16:creationId xmlns:a16="http://schemas.microsoft.com/office/drawing/2014/main" id="{E338BB70-4256-4514-BA1C-E72F3183F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26" name="Oval 25">
              <a:extLst>
                <a:ext uri="{FF2B5EF4-FFF2-40B4-BE49-F238E27FC236}">
                  <a16:creationId xmlns:a16="http://schemas.microsoft.com/office/drawing/2014/main" id="{91218D88-B948-435E-A82D-93BE5F098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26">
              <a:extLst>
                <a:ext uri="{FF2B5EF4-FFF2-40B4-BE49-F238E27FC236}">
                  <a16:creationId xmlns:a16="http://schemas.microsoft.com/office/drawing/2014/main" id="{A8EAC300-6464-49C0-8F29-B68528304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6" name="Picture 5" descr="landfire logo">
            <a:extLst>
              <a:ext uri="{FF2B5EF4-FFF2-40B4-BE49-F238E27FC236}">
                <a16:creationId xmlns:a16="http://schemas.microsoft.com/office/drawing/2014/main" id="{813BA8D0-BB8B-4F15-894B-3CAE11BABB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Tree>
    <p:extLst>
      <p:ext uri="{BB962C8B-B14F-4D97-AF65-F5344CB8AC3E}">
        <p14:creationId xmlns:p14="http://schemas.microsoft.com/office/powerpoint/2010/main" val="664783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572652" cy="1029810"/>
          </a:xfrm>
        </p:spPr>
        <p:txBody>
          <a:bodyPr>
            <a:noAutofit/>
          </a:bodyPr>
          <a:lstStyle/>
          <a:p>
            <a:r>
              <a:rPr lang="en-US" sz="3600" dirty="0"/>
              <a:t>LANDFIRE layers</a:t>
            </a:r>
          </a:p>
        </p:txBody>
      </p:sp>
      <p:pic>
        <p:nvPicPr>
          <p:cNvPr id="4" name="Picture 3" descr="LANDFIRE logo">
            <a:extLst>
              <a:ext uri="{FF2B5EF4-FFF2-40B4-BE49-F238E27FC236}">
                <a16:creationId xmlns:a16="http://schemas.microsoft.com/office/drawing/2014/main" id="{3F143A5E-7379-4B3A-A3EF-794D1413D5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435" y="6084539"/>
            <a:ext cx="1341748" cy="665977"/>
          </a:xfrm>
          <a:prstGeom prst="rect">
            <a:avLst/>
          </a:prstGeom>
        </p:spPr>
      </p:pic>
      <p:pic>
        <p:nvPicPr>
          <p:cNvPr id="10" name="Picture 9" descr="picture of the US with Fuel layers">
            <a:extLst>
              <a:ext uri="{FF2B5EF4-FFF2-40B4-BE49-F238E27FC236}">
                <a16:creationId xmlns:a16="http://schemas.microsoft.com/office/drawing/2014/main" id="{2C98D029-3A7E-4AB8-9F2D-0B22C652A5CD}"/>
              </a:ext>
            </a:extLst>
          </p:cNvPr>
          <p:cNvPicPr>
            <a:picLocks noChangeAspect="1"/>
          </p:cNvPicPr>
          <p:nvPr/>
        </p:nvPicPr>
        <p:blipFill>
          <a:blip r:embed="rId4"/>
          <a:stretch>
            <a:fillRect/>
          </a:stretch>
        </p:blipFill>
        <p:spPr>
          <a:xfrm>
            <a:off x="6121101" y="2065822"/>
            <a:ext cx="2373901" cy="1494435"/>
          </a:xfrm>
          <a:prstGeom prst="rect">
            <a:avLst/>
          </a:prstGeom>
        </p:spPr>
      </p:pic>
      <p:pic>
        <p:nvPicPr>
          <p:cNvPr id="11" name="Picture 10" descr="picture of the US fire regime">
            <a:extLst>
              <a:ext uri="{FF2B5EF4-FFF2-40B4-BE49-F238E27FC236}">
                <a16:creationId xmlns:a16="http://schemas.microsoft.com/office/drawing/2014/main" id="{1B4C3E6A-B743-469E-8971-EED2ED8B2133}"/>
              </a:ext>
            </a:extLst>
          </p:cNvPr>
          <p:cNvPicPr>
            <a:picLocks noChangeAspect="1"/>
          </p:cNvPicPr>
          <p:nvPr/>
        </p:nvPicPr>
        <p:blipFill>
          <a:blip r:embed="rId5"/>
          <a:stretch>
            <a:fillRect/>
          </a:stretch>
        </p:blipFill>
        <p:spPr>
          <a:xfrm>
            <a:off x="9357930" y="2033399"/>
            <a:ext cx="2418765" cy="1537684"/>
          </a:xfrm>
          <a:prstGeom prst="rect">
            <a:avLst/>
          </a:prstGeom>
          <a:ln>
            <a:noFill/>
          </a:ln>
        </p:spPr>
      </p:pic>
      <p:pic>
        <p:nvPicPr>
          <p:cNvPr id="15" name="Picture 14" descr="picture of the US showing vegetation layer">
            <a:extLst>
              <a:ext uri="{FF2B5EF4-FFF2-40B4-BE49-F238E27FC236}">
                <a16:creationId xmlns:a16="http://schemas.microsoft.com/office/drawing/2014/main" id="{6504AABB-8609-47EA-9A4F-7B16249410A8}"/>
              </a:ext>
            </a:extLst>
          </p:cNvPr>
          <p:cNvPicPr>
            <a:picLocks noChangeAspect="1"/>
          </p:cNvPicPr>
          <p:nvPr/>
        </p:nvPicPr>
        <p:blipFill>
          <a:blip r:embed="rId6"/>
          <a:stretch>
            <a:fillRect/>
          </a:stretch>
        </p:blipFill>
        <p:spPr>
          <a:xfrm>
            <a:off x="3113249" y="4619234"/>
            <a:ext cx="2340599" cy="1494435"/>
          </a:xfrm>
          <a:prstGeom prst="rect">
            <a:avLst/>
          </a:prstGeom>
          <a:ln>
            <a:noFill/>
          </a:ln>
        </p:spPr>
      </p:pic>
      <p:sp>
        <p:nvSpPr>
          <p:cNvPr id="3" name="TextBox 2">
            <a:extLst>
              <a:ext uri="{FF2B5EF4-FFF2-40B4-BE49-F238E27FC236}">
                <a16:creationId xmlns:a16="http://schemas.microsoft.com/office/drawing/2014/main" id="{5D9F7FE7-D2E5-4B92-BCE4-A7B8A3ECED71}"/>
              </a:ext>
            </a:extLst>
          </p:cNvPr>
          <p:cNvSpPr txBox="1"/>
          <p:nvPr/>
        </p:nvSpPr>
        <p:spPr>
          <a:xfrm>
            <a:off x="2976209" y="902067"/>
            <a:ext cx="1441485" cy="1107996"/>
          </a:xfrm>
          <a:prstGeom prst="rect">
            <a:avLst/>
          </a:prstGeom>
          <a:noFill/>
        </p:spPr>
        <p:txBody>
          <a:bodyPr wrap="none" rtlCol="0">
            <a:spAutoFit/>
          </a:bodyPr>
          <a:lstStyle/>
          <a:p>
            <a:r>
              <a:rPr lang="en-US" dirty="0"/>
              <a:t>Topographic</a:t>
            </a:r>
          </a:p>
          <a:p>
            <a:r>
              <a:rPr lang="en-US" sz="1200" dirty="0"/>
              <a:t>Slope (deg)</a:t>
            </a:r>
          </a:p>
          <a:p>
            <a:r>
              <a:rPr lang="en-US" sz="1200" dirty="0"/>
              <a:t>Slope (%)</a:t>
            </a:r>
          </a:p>
          <a:p>
            <a:r>
              <a:rPr lang="en-US" sz="1200" dirty="0"/>
              <a:t>Aspect</a:t>
            </a:r>
          </a:p>
          <a:p>
            <a:r>
              <a:rPr lang="en-US" sz="1200" dirty="0"/>
              <a:t>Elevation</a:t>
            </a:r>
          </a:p>
        </p:txBody>
      </p:sp>
      <p:sp>
        <p:nvSpPr>
          <p:cNvPr id="21" name="TextBox 20">
            <a:extLst>
              <a:ext uri="{FF2B5EF4-FFF2-40B4-BE49-F238E27FC236}">
                <a16:creationId xmlns:a16="http://schemas.microsoft.com/office/drawing/2014/main" id="{2E20A272-82F2-4B75-820C-6141174C4812}"/>
              </a:ext>
            </a:extLst>
          </p:cNvPr>
          <p:cNvSpPr txBox="1"/>
          <p:nvPr/>
        </p:nvSpPr>
        <p:spPr>
          <a:xfrm>
            <a:off x="204023" y="3714417"/>
            <a:ext cx="2564753" cy="738664"/>
          </a:xfrm>
          <a:prstGeom prst="rect">
            <a:avLst/>
          </a:prstGeom>
          <a:noFill/>
        </p:spPr>
        <p:txBody>
          <a:bodyPr wrap="square" rtlCol="0">
            <a:spAutoFit/>
          </a:bodyPr>
          <a:lstStyle/>
          <a:p>
            <a:r>
              <a:rPr lang="en-US" dirty="0"/>
              <a:t>Reference</a:t>
            </a:r>
          </a:p>
          <a:p>
            <a:r>
              <a:rPr lang="en-US" sz="1200" dirty="0"/>
              <a:t>Reference Database (plots)</a:t>
            </a:r>
          </a:p>
          <a:p>
            <a:r>
              <a:rPr lang="en-US" sz="1200" dirty="0"/>
              <a:t>Events Geodatabase (polygons)</a:t>
            </a:r>
          </a:p>
        </p:txBody>
      </p:sp>
      <p:sp>
        <p:nvSpPr>
          <p:cNvPr id="22" name="TextBox 21">
            <a:extLst>
              <a:ext uri="{FF2B5EF4-FFF2-40B4-BE49-F238E27FC236}">
                <a16:creationId xmlns:a16="http://schemas.microsoft.com/office/drawing/2014/main" id="{65993783-5977-466F-A1EA-556986604EB6}"/>
              </a:ext>
            </a:extLst>
          </p:cNvPr>
          <p:cNvSpPr txBox="1"/>
          <p:nvPr/>
        </p:nvSpPr>
        <p:spPr>
          <a:xfrm>
            <a:off x="208124" y="915451"/>
            <a:ext cx="2905125" cy="923330"/>
          </a:xfrm>
          <a:prstGeom prst="rect">
            <a:avLst/>
          </a:prstGeom>
          <a:noFill/>
        </p:spPr>
        <p:txBody>
          <a:bodyPr wrap="square" rtlCol="0">
            <a:spAutoFit/>
          </a:bodyPr>
          <a:lstStyle/>
          <a:p>
            <a:r>
              <a:rPr lang="en-US" dirty="0"/>
              <a:t>Disturbance</a:t>
            </a:r>
          </a:p>
          <a:p>
            <a:r>
              <a:rPr lang="en-US" sz="1200" dirty="0"/>
              <a:t>Annual (every year)</a:t>
            </a:r>
          </a:p>
          <a:p>
            <a:r>
              <a:rPr lang="en-US" sz="1200" dirty="0"/>
              <a:t>Historical Disturbance (10 years)</a:t>
            </a:r>
          </a:p>
          <a:p>
            <a:r>
              <a:rPr lang="en-US" sz="1200" dirty="0"/>
              <a:t>Fuel Disturbance</a:t>
            </a:r>
          </a:p>
        </p:txBody>
      </p:sp>
      <p:sp>
        <p:nvSpPr>
          <p:cNvPr id="24" name="TextBox 23">
            <a:extLst>
              <a:ext uri="{FF2B5EF4-FFF2-40B4-BE49-F238E27FC236}">
                <a16:creationId xmlns:a16="http://schemas.microsoft.com/office/drawing/2014/main" id="{BCC74839-4D57-403E-B74E-6C39FCF3B254}"/>
              </a:ext>
            </a:extLst>
          </p:cNvPr>
          <p:cNvSpPr txBox="1"/>
          <p:nvPr/>
        </p:nvSpPr>
        <p:spPr>
          <a:xfrm>
            <a:off x="6015392" y="3579442"/>
            <a:ext cx="3451273" cy="2215991"/>
          </a:xfrm>
          <a:prstGeom prst="rect">
            <a:avLst/>
          </a:prstGeom>
          <a:noFill/>
        </p:spPr>
        <p:txBody>
          <a:bodyPr wrap="square" rtlCol="0">
            <a:spAutoFit/>
          </a:bodyPr>
          <a:lstStyle/>
          <a:p>
            <a:r>
              <a:rPr lang="en-US" dirty="0"/>
              <a:t>Fuels</a:t>
            </a:r>
          </a:p>
          <a:p>
            <a:r>
              <a:rPr lang="en-US" sz="1200" dirty="0"/>
              <a:t>13 Anderson Fire Behavior Fuel Models</a:t>
            </a:r>
          </a:p>
          <a:p>
            <a:r>
              <a:rPr lang="en-US" sz="1200" dirty="0"/>
              <a:t>40 Scott and Burgan Fire Behavior Fuel Models</a:t>
            </a:r>
          </a:p>
          <a:p>
            <a:r>
              <a:rPr lang="en-US" sz="1200" dirty="0"/>
              <a:t>Fuel Characteristic Classification System</a:t>
            </a:r>
          </a:p>
          <a:p>
            <a:r>
              <a:rPr lang="en-US" sz="1200" dirty="0"/>
              <a:t>Canopy Cover</a:t>
            </a:r>
          </a:p>
          <a:p>
            <a:r>
              <a:rPr lang="en-US" sz="1200" dirty="0"/>
              <a:t>Canopy Height</a:t>
            </a:r>
          </a:p>
          <a:p>
            <a:r>
              <a:rPr lang="en-US" sz="1200" dirty="0"/>
              <a:t>Canopy Bulk Density</a:t>
            </a:r>
          </a:p>
          <a:p>
            <a:r>
              <a:rPr lang="en-US" sz="1200" dirty="0"/>
              <a:t>Fuel Vegetation Type</a:t>
            </a:r>
          </a:p>
          <a:p>
            <a:r>
              <a:rPr lang="en-US" sz="1200" dirty="0"/>
              <a:t>Fuel Vegetation Cover</a:t>
            </a:r>
          </a:p>
          <a:p>
            <a:r>
              <a:rPr lang="en-US" sz="1200" dirty="0"/>
              <a:t>Fuel Vegetation Height</a:t>
            </a:r>
            <a:br>
              <a:rPr lang="en-US" sz="1200" dirty="0"/>
            </a:br>
            <a:r>
              <a:rPr lang="en-US" sz="1200" dirty="0"/>
              <a:t>Mod-FIS</a:t>
            </a:r>
          </a:p>
        </p:txBody>
      </p:sp>
      <p:sp>
        <p:nvSpPr>
          <p:cNvPr id="25" name="TextBox 24">
            <a:extLst>
              <a:ext uri="{FF2B5EF4-FFF2-40B4-BE49-F238E27FC236}">
                <a16:creationId xmlns:a16="http://schemas.microsoft.com/office/drawing/2014/main" id="{7B6FBF9C-D761-4A76-98C3-459E1CB842C4}"/>
              </a:ext>
            </a:extLst>
          </p:cNvPr>
          <p:cNvSpPr txBox="1"/>
          <p:nvPr/>
        </p:nvSpPr>
        <p:spPr>
          <a:xfrm>
            <a:off x="9288948" y="3605308"/>
            <a:ext cx="3451273" cy="2308324"/>
          </a:xfrm>
          <a:prstGeom prst="rect">
            <a:avLst/>
          </a:prstGeom>
          <a:noFill/>
        </p:spPr>
        <p:txBody>
          <a:bodyPr wrap="square" rtlCol="0">
            <a:spAutoFit/>
          </a:bodyPr>
          <a:lstStyle/>
          <a:p>
            <a:r>
              <a:rPr lang="en-US" dirty="0"/>
              <a:t>Fire Regime</a:t>
            </a:r>
          </a:p>
          <a:p>
            <a:r>
              <a:rPr lang="en-US" sz="1200" dirty="0"/>
              <a:t>Succession Class</a:t>
            </a:r>
          </a:p>
          <a:p>
            <a:r>
              <a:rPr lang="en-US" sz="1200" dirty="0"/>
              <a:t>Vegetation Departure Index</a:t>
            </a:r>
          </a:p>
          <a:p>
            <a:r>
              <a:rPr lang="en-US" sz="1200" dirty="0"/>
              <a:t>Vegetation Condition Class</a:t>
            </a:r>
          </a:p>
          <a:p>
            <a:r>
              <a:rPr lang="en-US" sz="1200" dirty="0"/>
              <a:t>Fire Regime Group</a:t>
            </a:r>
          </a:p>
          <a:p>
            <a:r>
              <a:rPr lang="en-US" sz="1200" dirty="0"/>
              <a:t>Fire Return Interval</a:t>
            </a:r>
          </a:p>
          <a:p>
            <a:r>
              <a:rPr lang="en-US" sz="1200" dirty="0"/>
              <a:t>Percent Replacement Severity Fire</a:t>
            </a:r>
          </a:p>
          <a:p>
            <a:r>
              <a:rPr lang="en-US" sz="1200" dirty="0"/>
              <a:t>Percent Mixed Severity Fire</a:t>
            </a:r>
          </a:p>
          <a:p>
            <a:r>
              <a:rPr lang="en-US" sz="1200" dirty="0"/>
              <a:t>Percent Low Severity Fire</a:t>
            </a:r>
          </a:p>
          <a:p>
            <a:endParaRPr lang="en-US" sz="1200" dirty="0"/>
          </a:p>
          <a:p>
            <a:endParaRPr lang="en-US" dirty="0"/>
          </a:p>
        </p:txBody>
      </p:sp>
      <p:sp>
        <p:nvSpPr>
          <p:cNvPr id="29" name="TextBox 28">
            <a:extLst>
              <a:ext uri="{FF2B5EF4-FFF2-40B4-BE49-F238E27FC236}">
                <a16:creationId xmlns:a16="http://schemas.microsoft.com/office/drawing/2014/main" id="{176A256C-A24A-4F13-9935-EA86200B95AE}"/>
              </a:ext>
            </a:extLst>
          </p:cNvPr>
          <p:cNvSpPr txBox="1"/>
          <p:nvPr/>
        </p:nvSpPr>
        <p:spPr>
          <a:xfrm>
            <a:off x="6814462" y="563739"/>
            <a:ext cx="4977446" cy="830997"/>
          </a:xfrm>
          <a:prstGeom prst="rect">
            <a:avLst/>
          </a:prstGeom>
          <a:solidFill>
            <a:schemeClr val="bg1">
              <a:lumMod val="75000"/>
            </a:schemeClr>
          </a:solidFill>
        </p:spPr>
        <p:txBody>
          <a:bodyPr wrap="square" rtlCol="0">
            <a:spAutoFit/>
          </a:bodyPr>
          <a:lstStyle/>
          <a:p>
            <a:r>
              <a:rPr lang="en-US" sz="2400" i="1" dirty="0"/>
              <a:t>All lands in United States and insular areas at the 30m pixel level</a:t>
            </a:r>
          </a:p>
        </p:txBody>
      </p:sp>
      <p:pic>
        <p:nvPicPr>
          <p:cNvPr id="5" name="Picture 4" descr="Picture of the US showing disturbance">
            <a:extLst>
              <a:ext uri="{FF2B5EF4-FFF2-40B4-BE49-F238E27FC236}">
                <a16:creationId xmlns:a16="http://schemas.microsoft.com/office/drawing/2014/main" id="{DA1EBA41-D018-4D6F-83F5-E683E391DF35}"/>
              </a:ext>
            </a:extLst>
          </p:cNvPr>
          <p:cNvPicPr>
            <a:picLocks noChangeAspect="1"/>
          </p:cNvPicPr>
          <p:nvPr/>
        </p:nvPicPr>
        <p:blipFill>
          <a:blip r:embed="rId7"/>
          <a:stretch>
            <a:fillRect/>
          </a:stretch>
        </p:blipFill>
        <p:spPr>
          <a:xfrm>
            <a:off x="116253" y="1919618"/>
            <a:ext cx="2496529" cy="1685690"/>
          </a:xfrm>
          <a:prstGeom prst="rect">
            <a:avLst/>
          </a:prstGeom>
        </p:spPr>
      </p:pic>
      <p:pic>
        <p:nvPicPr>
          <p:cNvPr id="7" name="Picture 6" descr="Picture of the US showing topographic">
            <a:extLst>
              <a:ext uri="{FF2B5EF4-FFF2-40B4-BE49-F238E27FC236}">
                <a16:creationId xmlns:a16="http://schemas.microsoft.com/office/drawing/2014/main" id="{60791CC3-298E-479B-865D-3E76F763F6DC}"/>
              </a:ext>
            </a:extLst>
          </p:cNvPr>
          <p:cNvPicPr>
            <a:picLocks noChangeAspect="1"/>
          </p:cNvPicPr>
          <p:nvPr/>
        </p:nvPicPr>
        <p:blipFill>
          <a:blip r:embed="rId8"/>
          <a:stretch>
            <a:fillRect/>
          </a:stretch>
        </p:blipFill>
        <p:spPr>
          <a:xfrm>
            <a:off x="2821620" y="2010063"/>
            <a:ext cx="2612046" cy="1671887"/>
          </a:xfrm>
          <a:prstGeom prst="rect">
            <a:avLst/>
          </a:prstGeom>
        </p:spPr>
      </p:pic>
      <p:pic>
        <p:nvPicPr>
          <p:cNvPr id="9" name="Picture 8" descr="Picture of the US showing reference">
            <a:extLst>
              <a:ext uri="{FF2B5EF4-FFF2-40B4-BE49-F238E27FC236}">
                <a16:creationId xmlns:a16="http://schemas.microsoft.com/office/drawing/2014/main" id="{0FFA91BF-54E2-49E4-94A0-0AA738730864}"/>
              </a:ext>
            </a:extLst>
          </p:cNvPr>
          <p:cNvPicPr>
            <a:picLocks noChangeAspect="1"/>
          </p:cNvPicPr>
          <p:nvPr/>
        </p:nvPicPr>
        <p:blipFill>
          <a:blip r:embed="rId9"/>
          <a:stretch>
            <a:fillRect/>
          </a:stretch>
        </p:blipFill>
        <p:spPr>
          <a:xfrm>
            <a:off x="204023" y="4614673"/>
            <a:ext cx="2740479" cy="1498996"/>
          </a:xfrm>
          <a:prstGeom prst="rect">
            <a:avLst/>
          </a:prstGeom>
        </p:spPr>
      </p:pic>
      <p:sp>
        <p:nvSpPr>
          <p:cNvPr id="28" name="Arrow: Right 27" descr="right arrow">
            <a:extLst>
              <a:ext uri="{FF2B5EF4-FFF2-40B4-BE49-F238E27FC236}">
                <a16:creationId xmlns:a16="http://schemas.microsoft.com/office/drawing/2014/main" id="{849D6DED-0534-4575-B5EB-35BE4EB5EBEF}"/>
              </a:ext>
            </a:extLst>
          </p:cNvPr>
          <p:cNvSpPr/>
          <p:nvPr/>
        </p:nvSpPr>
        <p:spPr>
          <a:xfrm>
            <a:off x="5039010" y="3062358"/>
            <a:ext cx="846477" cy="30944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descr="right arrow">
            <a:extLst>
              <a:ext uri="{FF2B5EF4-FFF2-40B4-BE49-F238E27FC236}">
                <a16:creationId xmlns:a16="http://schemas.microsoft.com/office/drawing/2014/main" id="{17EA95AB-9110-4919-8BC6-E0C190CBC32D}"/>
              </a:ext>
            </a:extLst>
          </p:cNvPr>
          <p:cNvSpPr/>
          <p:nvPr/>
        </p:nvSpPr>
        <p:spPr>
          <a:xfrm>
            <a:off x="2976209" y="4534927"/>
            <a:ext cx="2932964" cy="28830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descr="small right arrow">
            <a:extLst>
              <a:ext uri="{FF2B5EF4-FFF2-40B4-BE49-F238E27FC236}">
                <a16:creationId xmlns:a16="http://schemas.microsoft.com/office/drawing/2014/main" id="{93B4D5EF-4C45-44D6-8611-AD0E31715901}"/>
              </a:ext>
            </a:extLst>
          </p:cNvPr>
          <p:cNvSpPr/>
          <p:nvPr/>
        </p:nvSpPr>
        <p:spPr>
          <a:xfrm>
            <a:off x="5462248" y="4838393"/>
            <a:ext cx="454439" cy="28830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descr="small right arrow">
            <a:extLst>
              <a:ext uri="{FF2B5EF4-FFF2-40B4-BE49-F238E27FC236}">
                <a16:creationId xmlns:a16="http://schemas.microsoft.com/office/drawing/2014/main" id="{D697839D-66B0-4291-9EF8-B83A729CC231}"/>
              </a:ext>
            </a:extLst>
          </p:cNvPr>
          <p:cNvSpPr/>
          <p:nvPr/>
        </p:nvSpPr>
        <p:spPr>
          <a:xfrm>
            <a:off x="2529841" y="4144629"/>
            <a:ext cx="597858" cy="28830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descr="arrow pointing down right">
            <a:extLst>
              <a:ext uri="{FF2B5EF4-FFF2-40B4-BE49-F238E27FC236}">
                <a16:creationId xmlns:a16="http://schemas.microsoft.com/office/drawing/2014/main" id="{A4C1EA08-8073-4E03-9DB6-04846E663D53}"/>
              </a:ext>
            </a:extLst>
          </p:cNvPr>
          <p:cNvSpPr/>
          <p:nvPr/>
        </p:nvSpPr>
        <p:spPr>
          <a:xfrm rot="2241979">
            <a:off x="2435757" y="3367347"/>
            <a:ext cx="816092" cy="28575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descr="arrow pointing down">
            <a:extLst>
              <a:ext uri="{FF2B5EF4-FFF2-40B4-BE49-F238E27FC236}">
                <a16:creationId xmlns:a16="http://schemas.microsoft.com/office/drawing/2014/main" id="{B042D6E6-A4DC-4DCF-998C-25CF4C42B497}"/>
              </a:ext>
            </a:extLst>
          </p:cNvPr>
          <p:cNvSpPr/>
          <p:nvPr/>
        </p:nvSpPr>
        <p:spPr>
          <a:xfrm rot="5400000">
            <a:off x="4465355" y="3526250"/>
            <a:ext cx="389936" cy="23899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descr="arrow pointing up">
            <a:extLst>
              <a:ext uri="{FF2B5EF4-FFF2-40B4-BE49-F238E27FC236}">
                <a16:creationId xmlns:a16="http://schemas.microsoft.com/office/drawing/2014/main" id="{A9820F41-F2CF-42CF-9E9B-289FE1D40920}"/>
              </a:ext>
            </a:extLst>
          </p:cNvPr>
          <p:cNvSpPr/>
          <p:nvPr/>
        </p:nvSpPr>
        <p:spPr>
          <a:xfrm rot="16200000">
            <a:off x="1229726" y="3588286"/>
            <a:ext cx="600885" cy="27202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Bent-Up 17" descr="arrow pointing right then up">
            <a:extLst>
              <a:ext uri="{FF2B5EF4-FFF2-40B4-BE49-F238E27FC236}">
                <a16:creationId xmlns:a16="http://schemas.microsoft.com/office/drawing/2014/main" id="{B989ECC1-D72C-4179-8CA3-53A6E6EE60DF}"/>
              </a:ext>
            </a:extLst>
          </p:cNvPr>
          <p:cNvSpPr/>
          <p:nvPr/>
        </p:nvSpPr>
        <p:spPr>
          <a:xfrm>
            <a:off x="5499712" y="5584638"/>
            <a:ext cx="4901587" cy="524494"/>
          </a:xfrm>
          <a:prstGeom prst="bentUpArrow">
            <a:avLst>
              <a:gd name="adj1" fmla="val 26862"/>
              <a:gd name="adj2" fmla="val 24335"/>
              <a:gd name="adj3" fmla="val 3343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descr="arrow pointing right">
            <a:extLst>
              <a:ext uri="{FF2B5EF4-FFF2-40B4-BE49-F238E27FC236}">
                <a16:creationId xmlns:a16="http://schemas.microsoft.com/office/drawing/2014/main" id="{8B0B08C9-FDF0-4016-AEB0-397213A72A2F}"/>
              </a:ext>
            </a:extLst>
          </p:cNvPr>
          <p:cNvSpPr/>
          <p:nvPr/>
        </p:nvSpPr>
        <p:spPr>
          <a:xfrm>
            <a:off x="2319843" y="1942578"/>
            <a:ext cx="3548855" cy="26247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BDED9FF-01BA-4AE2-8159-048383D39DDE}"/>
              </a:ext>
            </a:extLst>
          </p:cNvPr>
          <p:cNvSpPr txBox="1"/>
          <p:nvPr/>
        </p:nvSpPr>
        <p:spPr>
          <a:xfrm>
            <a:off x="3137762" y="3530566"/>
            <a:ext cx="2952805" cy="1292662"/>
          </a:xfrm>
          <a:prstGeom prst="rect">
            <a:avLst/>
          </a:prstGeom>
          <a:noFill/>
        </p:spPr>
        <p:txBody>
          <a:bodyPr wrap="square" rtlCol="0">
            <a:spAutoFit/>
          </a:bodyPr>
          <a:lstStyle/>
          <a:p>
            <a:r>
              <a:rPr lang="en-US" dirty="0"/>
              <a:t>Vegetation</a:t>
            </a:r>
          </a:p>
          <a:p>
            <a:r>
              <a:rPr lang="en-US" sz="1200" dirty="0"/>
              <a:t>Existing Vegetation Type (ES and NVC)</a:t>
            </a:r>
            <a:endParaRPr lang="en-US" sz="1200" dirty="0">
              <a:solidFill>
                <a:schemeClr val="bg2">
                  <a:lumMod val="75000"/>
                </a:schemeClr>
              </a:solidFill>
            </a:endParaRPr>
          </a:p>
          <a:p>
            <a:r>
              <a:rPr lang="en-US" sz="1200" dirty="0"/>
              <a:t>Existing Vegetation Cover</a:t>
            </a:r>
            <a:br>
              <a:rPr lang="en-US" sz="1200" dirty="0"/>
            </a:br>
            <a:r>
              <a:rPr lang="en-US" sz="1200" dirty="0"/>
              <a:t>Existing Vegetation Height</a:t>
            </a:r>
          </a:p>
          <a:p>
            <a:r>
              <a:rPr lang="en-US" sz="1200" dirty="0"/>
              <a:t>Biophysical Settings</a:t>
            </a:r>
            <a:br>
              <a:rPr lang="en-US" sz="1200" dirty="0"/>
            </a:br>
            <a:endParaRPr lang="en-US" sz="1200" dirty="0">
              <a:solidFill>
                <a:schemeClr val="bg2">
                  <a:lumMod val="75000"/>
                </a:schemeClr>
              </a:solidFill>
            </a:endParaRPr>
          </a:p>
        </p:txBody>
      </p:sp>
    </p:spTree>
    <p:extLst>
      <p:ext uri="{BB962C8B-B14F-4D97-AF65-F5344CB8AC3E}">
        <p14:creationId xmlns:p14="http://schemas.microsoft.com/office/powerpoint/2010/main" val="121849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1" grpId="0" animBg="1"/>
      <p:bldP spid="32" grpId="0" animBg="1"/>
      <p:bldP spid="33" grpId="0" animBg="1"/>
      <p:bldP spid="34" grpId="0" animBg="1"/>
      <p:bldP spid="35" grpId="0" animBg="1"/>
      <p:bldP spid="18" grpId="0" animBg="1"/>
      <p:bldP spid="3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293AA804-3E2B-4925-95DC-A413A1C7E6AD}"/>
              </a:ext>
            </a:extLst>
          </p:cNvPr>
          <p:cNvSpPr>
            <a:spLocks noGrp="1"/>
          </p:cNvSpPr>
          <p:nvPr>
            <p:ph type="title"/>
          </p:nvPr>
        </p:nvSpPr>
        <p:spPr>
          <a:xfrm>
            <a:off x="274320" y="643466"/>
            <a:ext cx="4055460" cy="2130214"/>
          </a:xfrm>
        </p:spPr>
        <p:txBody>
          <a:bodyPr>
            <a:normAutofit/>
          </a:bodyPr>
          <a:lstStyle/>
          <a:p>
            <a:pPr algn="r"/>
            <a:r>
              <a:rPr lang="en-US" sz="4000" dirty="0">
                <a:solidFill>
                  <a:srgbClr val="FFFFFF"/>
                </a:solidFill>
              </a:rPr>
              <a:t>Conclusions</a:t>
            </a:r>
          </a:p>
        </p:txBody>
      </p:sp>
      <p:sp>
        <p:nvSpPr>
          <p:cNvPr id="3" name="Content Placeholder 2">
            <a:extLst>
              <a:ext uri="{FF2B5EF4-FFF2-40B4-BE49-F238E27FC236}">
                <a16:creationId xmlns:a16="http://schemas.microsoft.com/office/drawing/2014/main" id="{C6F897A9-AC10-4ECB-972F-0E124341F8A3}"/>
              </a:ext>
            </a:extLst>
          </p:cNvPr>
          <p:cNvSpPr>
            <a:spLocks noGrp="1"/>
          </p:cNvSpPr>
          <p:nvPr>
            <p:ph idx="1"/>
          </p:nvPr>
        </p:nvSpPr>
        <p:spPr>
          <a:xfrm>
            <a:off x="5053780" y="599768"/>
            <a:ext cx="6074467" cy="5572432"/>
          </a:xfrm>
        </p:spPr>
        <p:txBody>
          <a:bodyPr anchor="ctr">
            <a:normAutofit/>
          </a:bodyPr>
          <a:lstStyle/>
          <a:p>
            <a:r>
              <a:rPr lang="en-US" dirty="0"/>
              <a:t>Restore and Maintain Landscapes</a:t>
            </a:r>
          </a:p>
          <a:p>
            <a:pPr marL="274320" lvl="1" indent="0">
              <a:buNone/>
            </a:pPr>
            <a:r>
              <a:rPr lang="en-US" dirty="0"/>
              <a:t>What is the situation?</a:t>
            </a:r>
          </a:p>
          <a:p>
            <a:pPr marL="822960" lvl="3" indent="0">
              <a:buNone/>
            </a:pPr>
            <a:r>
              <a:rPr lang="en-US" dirty="0"/>
              <a:t>	Spatial context – LF disturbance, veg and fuels</a:t>
            </a:r>
            <a:br>
              <a:rPr lang="en-US" dirty="0"/>
            </a:br>
            <a:r>
              <a:rPr lang="en-US" dirty="0"/>
              <a:t>	Relative risk – Risk analyses use LF</a:t>
            </a:r>
          </a:p>
          <a:p>
            <a:r>
              <a:rPr lang="en-US" dirty="0"/>
              <a:t>Fire Adapted Communities</a:t>
            </a:r>
          </a:p>
          <a:p>
            <a:pPr marL="274320" lvl="1" indent="0">
              <a:buNone/>
            </a:pPr>
            <a:r>
              <a:rPr lang="en-US" dirty="0"/>
              <a:t>What can I do about it?</a:t>
            </a:r>
          </a:p>
          <a:p>
            <a:pPr marL="822960" lvl="3" indent="0">
              <a:buNone/>
            </a:pPr>
            <a:r>
              <a:rPr lang="en-US" dirty="0"/>
              <a:t>	Local conditions – CWPP’s use LF</a:t>
            </a:r>
            <a:br>
              <a:rPr lang="en-US" dirty="0"/>
            </a:br>
            <a:r>
              <a:rPr lang="en-US" dirty="0"/>
              <a:t>	Community engagement – Firewise uses LF</a:t>
            </a:r>
          </a:p>
          <a:p>
            <a:r>
              <a:rPr lang="en-US" dirty="0"/>
              <a:t>Response to Fire</a:t>
            </a:r>
          </a:p>
          <a:p>
            <a:pPr marL="274320" lvl="1" indent="0">
              <a:buNone/>
            </a:pPr>
            <a:r>
              <a:rPr lang="en-US" dirty="0"/>
              <a:t>Who can help me?</a:t>
            </a:r>
          </a:p>
          <a:p>
            <a:pPr marL="822960" lvl="3" indent="0">
              <a:buNone/>
            </a:pPr>
            <a:r>
              <a:rPr lang="en-US" dirty="0"/>
              <a:t>	Help from outside – WFDSS uses LF</a:t>
            </a:r>
            <a:br>
              <a:rPr lang="en-US" dirty="0"/>
            </a:br>
            <a:r>
              <a:rPr lang="en-US" dirty="0"/>
              <a:t>	Operational decisions – PODs uses LF</a:t>
            </a:r>
          </a:p>
          <a:p>
            <a:pPr marL="0" indent="0">
              <a:buNone/>
            </a:pPr>
            <a:r>
              <a:rPr lang="en-US" sz="2400" b="1" dirty="0"/>
              <a:t>Foundational LANDFIRE data matters to the Cohesive Strategy!</a:t>
            </a:r>
          </a:p>
          <a:p>
            <a:pPr marL="822960" lvl="3" indent="0">
              <a:buNone/>
            </a:pPr>
            <a:r>
              <a:rPr lang="en-US" dirty="0"/>
              <a:t>	</a:t>
            </a:r>
          </a:p>
        </p:txBody>
      </p:sp>
      <p:sp>
        <p:nvSpPr>
          <p:cNvPr id="13" name="Oval 12">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4" name="Picture 3" descr="landfire logo">
            <a:extLst>
              <a:ext uri="{FF2B5EF4-FFF2-40B4-BE49-F238E27FC236}">
                <a16:creationId xmlns:a16="http://schemas.microsoft.com/office/drawing/2014/main" id="{D6085FDF-F95F-4748-8F37-392F132EA3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pic>
        <p:nvPicPr>
          <p:cNvPr id="12" name="Picture 11" descr="screen grab of triangle">
            <a:extLst>
              <a:ext uri="{FF2B5EF4-FFF2-40B4-BE49-F238E27FC236}">
                <a16:creationId xmlns:a16="http://schemas.microsoft.com/office/drawing/2014/main" id="{C774EFB3-0DD7-414D-A454-53B9B2F83FB3}"/>
              </a:ext>
            </a:extLst>
          </p:cNvPr>
          <p:cNvPicPr>
            <a:picLocks noChangeAspect="1"/>
          </p:cNvPicPr>
          <p:nvPr/>
        </p:nvPicPr>
        <p:blipFill>
          <a:blip r:embed="rId6"/>
          <a:stretch>
            <a:fillRect/>
          </a:stretch>
        </p:blipFill>
        <p:spPr>
          <a:xfrm>
            <a:off x="89127" y="2129729"/>
            <a:ext cx="4425845" cy="3147121"/>
          </a:xfrm>
          <a:prstGeom prst="rect">
            <a:avLst/>
          </a:prstGeom>
        </p:spPr>
      </p:pic>
    </p:spTree>
    <p:extLst>
      <p:ext uri="{BB962C8B-B14F-4D97-AF65-F5344CB8AC3E}">
        <p14:creationId xmlns:p14="http://schemas.microsoft.com/office/powerpoint/2010/main" val="17094299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image of dead and live trees">
            <a:extLst>
              <a:ext uri="{FF2B5EF4-FFF2-40B4-BE49-F238E27FC236}">
                <a16:creationId xmlns:a16="http://schemas.microsoft.com/office/drawing/2014/main" id="{202E08CD-71DC-4794-9461-A027CA5CD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3752CEE-355A-4B23-8DB3-D4633F234B3D}"/>
              </a:ext>
            </a:extLst>
          </p:cNvPr>
          <p:cNvSpPr>
            <a:spLocks noGrp="1"/>
          </p:cNvSpPr>
          <p:nvPr>
            <p:ph type="title"/>
          </p:nvPr>
        </p:nvSpPr>
        <p:spPr>
          <a:xfrm>
            <a:off x="1069848" y="0"/>
            <a:ext cx="10058400" cy="1609344"/>
          </a:xfrm>
        </p:spPr>
        <p:txBody>
          <a:bodyPr/>
          <a:lstStyle/>
          <a:p>
            <a:r>
              <a:rPr lang="en-US" dirty="0"/>
              <a:t>Planning ahead</a:t>
            </a:r>
          </a:p>
        </p:txBody>
      </p:sp>
      <p:sp>
        <p:nvSpPr>
          <p:cNvPr id="3" name="Content Placeholder 2">
            <a:extLst>
              <a:ext uri="{FF2B5EF4-FFF2-40B4-BE49-F238E27FC236}">
                <a16:creationId xmlns:a16="http://schemas.microsoft.com/office/drawing/2014/main" id="{94E14A8A-62CA-4E5B-B386-82266444D485}"/>
              </a:ext>
            </a:extLst>
          </p:cNvPr>
          <p:cNvSpPr>
            <a:spLocks noGrp="1"/>
          </p:cNvSpPr>
          <p:nvPr>
            <p:ph idx="1"/>
          </p:nvPr>
        </p:nvSpPr>
        <p:spPr>
          <a:xfrm>
            <a:off x="3630168" y="2225040"/>
            <a:ext cx="4528312" cy="2407919"/>
          </a:xfrm>
          <a:solidFill>
            <a:schemeClr val="bg2">
              <a:alpha val="50000"/>
            </a:schemeClr>
          </a:solidFill>
        </p:spPr>
        <p:txBody>
          <a:bodyPr>
            <a:normAutofit/>
          </a:bodyPr>
          <a:lstStyle/>
          <a:p>
            <a:pPr marL="457200" indent="-457200">
              <a:buClr>
                <a:schemeClr val="tx1"/>
              </a:buClr>
              <a:buFont typeface="+mj-lt"/>
              <a:buAutoNum type="arabicPeriod"/>
            </a:pPr>
            <a:r>
              <a:rPr lang="en-US" sz="2400" dirty="0"/>
              <a:t>Annual releases </a:t>
            </a:r>
          </a:p>
          <a:p>
            <a:pPr marL="457200" indent="-457200">
              <a:buClr>
                <a:schemeClr val="tx1"/>
              </a:buClr>
              <a:buFont typeface="+mj-lt"/>
              <a:buAutoNum type="arabicPeriod"/>
            </a:pPr>
            <a:r>
              <a:rPr lang="en-US" sz="2400" dirty="0"/>
              <a:t>Fiscal year disturbance</a:t>
            </a:r>
          </a:p>
          <a:p>
            <a:pPr marL="457200" indent="-457200">
              <a:buClr>
                <a:schemeClr val="tx1"/>
              </a:buClr>
              <a:buFont typeface="+mj-lt"/>
              <a:buAutoNum type="arabicPeriod"/>
            </a:pPr>
            <a:r>
              <a:rPr lang="en-US" sz="2400" dirty="0"/>
              <a:t>Incremental release</a:t>
            </a:r>
          </a:p>
          <a:p>
            <a:pPr marL="457200" indent="-457200">
              <a:buClr>
                <a:schemeClr val="tx1"/>
              </a:buClr>
              <a:buFont typeface="+mj-lt"/>
              <a:buAutoNum type="arabicPeriod"/>
            </a:pPr>
            <a:r>
              <a:rPr lang="en-US" sz="2400" dirty="0"/>
              <a:t>Remap like updates</a:t>
            </a:r>
          </a:p>
          <a:p>
            <a:pPr marL="457200" indent="-457200">
              <a:buClr>
                <a:schemeClr val="tx1"/>
              </a:buClr>
              <a:buFont typeface="+mj-lt"/>
              <a:buAutoNum type="arabicPeriod"/>
            </a:pPr>
            <a:r>
              <a:rPr lang="en-US" sz="2400" dirty="0"/>
              <a:t>Cloud processing</a:t>
            </a:r>
          </a:p>
          <a:p>
            <a:endParaRPr lang="en-US" dirty="0"/>
          </a:p>
        </p:txBody>
      </p:sp>
    </p:spTree>
    <p:extLst>
      <p:ext uri="{BB962C8B-B14F-4D97-AF65-F5344CB8AC3E}">
        <p14:creationId xmlns:p14="http://schemas.microsoft.com/office/powerpoint/2010/main" val="20440450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96;p36">
            <a:extLst>
              <a:ext uri="{FF2B5EF4-FFF2-40B4-BE49-F238E27FC236}">
                <a16:creationId xmlns:a16="http://schemas.microsoft.com/office/drawing/2014/main" id="{46ADD878-42D6-4C8D-996D-58BFED4E288F}"/>
              </a:ext>
            </a:extLst>
          </p:cNvPr>
          <p:cNvSpPr txBox="1">
            <a:spLocks noGrp="1"/>
          </p:cNvSpPr>
          <p:nvPr>
            <p:ph type="title" idx="4294967295"/>
          </p:nvPr>
        </p:nvSpPr>
        <p:spPr>
          <a:xfrm>
            <a:off x="3483535" y="261949"/>
            <a:ext cx="5224929" cy="1159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mj-lt"/>
                <a:ea typeface="+mj-ea"/>
                <a:cs typeface="+mj-cs"/>
              </a:rPr>
              <a:t>Stay in touch</a:t>
            </a:r>
          </a:p>
        </p:txBody>
      </p:sp>
      <p:pic>
        <p:nvPicPr>
          <p:cNvPr id="11" name="Picture 10" descr="Twitter bird image">
            <a:extLst>
              <a:ext uri="{FF2B5EF4-FFF2-40B4-BE49-F238E27FC236}">
                <a16:creationId xmlns:a16="http://schemas.microsoft.com/office/drawing/2014/main" id="{BB283C06-047E-42F8-836B-5BB19AA649CD}"/>
              </a:ext>
            </a:extLst>
          </p:cNvPr>
          <p:cNvPicPr>
            <a:picLocks noChangeAspect="1"/>
          </p:cNvPicPr>
          <p:nvPr/>
        </p:nvPicPr>
        <p:blipFill>
          <a:blip r:embed="rId3"/>
          <a:stretch>
            <a:fillRect/>
          </a:stretch>
        </p:blipFill>
        <p:spPr>
          <a:xfrm>
            <a:off x="7161230" y="2310969"/>
            <a:ext cx="1118777" cy="1128209"/>
          </a:xfrm>
          <a:prstGeom prst="rect">
            <a:avLst/>
          </a:prstGeom>
        </p:spPr>
      </p:pic>
      <p:sp>
        <p:nvSpPr>
          <p:cNvPr id="12" name="TextBox 11">
            <a:extLst>
              <a:ext uri="{FF2B5EF4-FFF2-40B4-BE49-F238E27FC236}">
                <a16:creationId xmlns:a16="http://schemas.microsoft.com/office/drawing/2014/main" id="{98734735-1535-49D8-B232-3BDEADC1226D}"/>
              </a:ext>
            </a:extLst>
          </p:cNvPr>
          <p:cNvSpPr txBox="1"/>
          <p:nvPr/>
        </p:nvSpPr>
        <p:spPr>
          <a:xfrm>
            <a:off x="6657461" y="3338131"/>
            <a:ext cx="21000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Quattrocento Sans" panose="020B0604020202020204" charset="0"/>
                <a:ea typeface="+mn-lt"/>
                <a:cs typeface="+mn-lt"/>
              </a:rPr>
              <a:t>@nature_LANDFIRE</a:t>
            </a:r>
            <a:endParaRPr lang="en-US" dirty="0">
              <a:latin typeface="Quattrocento Sans" panose="020B0604020202020204" charset="0"/>
              <a:cs typeface="Calibri"/>
            </a:endParaRPr>
          </a:p>
        </p:txBody>
      </p:sp>
      <p:pic>
        <p:nvPicPr>
          <p:cNvPr id="13" name="Picture 21" descr="YouTube logo. A red rectangle with a white triangle.">
            <a:extLst>
              <a:ext uri="{FF2B5EF4-FFF2-40B4-BE49-F238E27FC236}">
                <a16:creationId xmlns:a16="http://schemas.microsoft.com/office/drawing/2014/main" id="{6CD26C1B-17DF-4681-BDA8-BD48FB28AFA1}"/>
              </a:ext>
            </a:extLst>
          </p:cNvPr>
          <p:cNvPicPr>
            <a:picLocks noChangeAspect="1"/>
          </p:cNvPicPr>
          <p:nvPr/>
        </p:nvPicPr>
        <p:blipFill>
          <a:blip r:embed="rId4"/>
          <a:stretch>
            <a:fillRect/>
          </a:stretch>
        </p:blipFill>
        <p:spPr>
          <a:xfrm>
            <a:off x="2482067" y="2419949"/>
            <a:ext cx="1118777" cy="1128211"/>
          </a:xfrm>
          <a:prstGeom prst="rect">
            <a:avLst/>
          </a:prstGeom>
        </p:spPr>
      </p:pic>
      <p:sp>
        <p:nvSpPr>
          <p:cNvPr id="14" name="TextBox 13">
            <a:extLst>
              <a:ext uri="{FF2B5EF4-FFF2-40B4-BE49-F238E27FC236}">
                <a16:creationId xmlns:a16="http://schemas.microsoft.com/office/drawing/2014/main" id="{FA875770-881D-434E-AD29-EBB0FD9F501F}"/>
              </a:ext>
            </a:extLst>
          </p:cNvPr>
          <p:cNvSpPr txBox="1"/>
          <p:nvPr/>
        </p:nvSpPr>
        <p:spPr>
          <a:xfrm>
            <a:off x="2168017" y="3484161"/>
            <a:ext cx="17650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Quattrocento Sans" panose="020B0604020202020204" charset="0"/>
                <a:ea typeface="+mn-lt"/>
                <a:cs typeface="+mn-lt"/>
              </a:rPr>
              <a:t>LANDFIREvideo</a:t>
            </a:r>
            <a:endParaRPr lang="en-US" dirty="0">
              <a:latin typeface="Quattrocento Sans" panose="020B0604020202020204" charset="0"/>
              <a:cs typeface="Calibri"/>
            </a:endParaRPr>
          </a:p>
        </p:txBody>
      </p:sp>
      <p:sp>
        <p:nvSpPr>
          <p:cNvPr id="15" name="TextBox 14">
            <a:extLst>
              <a:ext uri="{FF2B5EF4-FFF2-40B4-BE49-F238E27FC236}">
                <a16:creationId xmlns:a16="http://schemas.microsoft.com/office/drawing/2014/main" id="{0FCFD194-D633-4828-A8CC-573893AA8731}"/>
              </a:ext>
            </a:extLst>
          </p:cNvPr>
          <p:cNvSpPr txBox="1"/>
          <p:nvPr/>
        </p:nvSpPr>
        <p:spPr>
          <a:xfrm>
            <a:off x="2244615" y="5504614"/>
            <a:ext cx="17650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Quattrocento Sans" panose="020B0604020202020204" charset="0"/>
                <a:ea typeface="+mn-lt"/>
                <a:cs typeface="+mn-lt"/>
              </a:rPr>
              <a:t>LANDFIRE Brief</a:t>
            </a:r>
            <a:endParaRPr lang="en-US" dirty="0">
              <a:latin typeface="Quattrocento Sans" panose="020B0604020202020204" charset="0"/>
              <a:cs typeface="Calibri"/>
            </a:endParaRPr>
          </a:p>
        </p:txBody>
      </p:sp>
      <p:grpSp>
        <p:nvGrpSpPr>
          <p:cNvPr id="16" name="Google Shape;492;p39" descr="picture of an envelope">
            <a:extLst>
              <a:ext uri="{FF2B5EF4-FFF2-40B4-BE49-F238E27FC236}">
                <a16:creationId xmlns:a16="http://schemas.microsoft.com/office/drawing/2014/main" id="{CAA1D479-AAC4-4C16-BEAA-030F11D129A0}"/>
              </a:ext>
            </a:extLst>
          </p:cNvPr>
          <p:cNvGrpSpPr/>
          <p:nvPr/>
        </p:nvGrpSpPr>
        <p:grpSpPr>
          <a:xfrm>
            <a:off x="2496579" y="4531439"/>
            <a:ext cx="1264325" cy="841507"/>
            <a:chOff x="564675" y="1700625"/>
            <a:chExt cx="465200" cy="314200"/>
          </a:xfrm>
        </p:grpSpPr>
        <p:sp>
          <p:nvSpPr>
            <p:cNvPr id="17" name="Google Shape;493;p39">
              <a:extLst>
                <a:ext uri="{FF2B5EF4-FFF2-40B4-BE49-F238E27FC236}">
                  <a16:creationId xmlns:a16="http://schemas.microsoft.com/office/drawing/2014/main" id="{71D07239-6C6D-4686-A744-D9AF25E6B07A}"/>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 name="Google Shape;494;p39">
              <a:extLst>
                <a:ext uri="{FF2B5EF4-FFF2-40B4-BE49-F238E27FC236}">
                  <a16:creationId xmlns:a16="http://schemas.microsoft.com/office/drawing/2014/main" id="{24E598FD-E3ED-4C95-B1EF-0980FE0D0DA8}"/>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 name="Google Shape;495;p39">
              <a:extLst>
                <a:ext uri="{FF2B5EF4-FFF2-40B4-BE49-F238E27FC236}">
                  <a16:creationId xmlns:a16="http://schemas.microsoft.com/office/drawing/2014/main" id="{EC8DFB9A-22F8-4251-9605-3DBBF9F48B43}"/>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0" name="TextBox 19">
            <a:extLst>
              <a:ext uri="{FF2B5EF4-FFF2-40B4-BE49-F238E27FC236}">
                <a16:creationId xmlns:a16="http://schemas.microsoft.com/office/drawing/2014/main" id="{722303E2-420E-4B99-8630-ACE59DD80A79}"/>
              </a:ext>
            </a:extLst>
          </p:cNvPr>
          <p:cNvSpPr txBox="1"/>
          <p:nvPr/>
        </p:nvSpPr>
        <p:spPr>
          <a:xfrm>
            <a:off x="6657461" y="5504614"/>
            <a:ext cx="22597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Quattrocento Sans" panose="020B0604020202020204" charset="0"/>
                <a:ea typeface="+mn-lt"/>
                <a:cs typeface="+mn-lt"/>
              </a:rPr>
              <a:t>https://landfire.gov</a:t>
            </a:r>
          </a:p>
        </p:txBody>
      </p:sp>
      <p:grpSp>
        <p:nvGrpSpPr>
          <p:cNvPr id="21" name="Google Shape;591;p39" descr="picture of a monitor">
            <a:extLst>
              <a:ext uri="{FF2B5EF4-FFF2-40B4-BE49-F238E27FC236}">
                <a16:creationId xmlns:a16="http://schemas.microsoft.com/office/drawing/2014/main" id="{57D4135E-FB9E-4818-83CE-912237EA6D94}"/>
              </a:ext>
            </a:extLst>
          </p:cNvPr>
          <p:cNvGrpSpPr/>
          <p:nvPr/>
        </p:nvGrpSpPr>
        <p:grpSpPr>
          <a:xfrm>
            <a:off x="7202143" y="4467660"/>
            <a:ext cx="1010683" cy="876797"/>
            <a:chOff x="2583100" y="2973775"/>
            <a:chExt cx="461550" cy="437200"/>
          </a:xfrm>
        </p:grpSpPr>
        <p:sp>
          <p:nvSpPr>
            <p:cNvPr id="22" name="Google Shape;592;p39">
              <a:extLst>
                <a:ext uri="{FF2B5EF4-FFF2-40B4-BE49-F238E27FC236}">
                  <a16:creationId xmlns:a16="http://schemas.microsoft.com/office/drawing/2014/main" id="{44E43339-863F-404F-BD1E-215BCB97715F}"/>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 name="Google Shape;593;p39">
              <a:extLst>
                <a:ext uri="{FF2B5EF4-FFF2-40B4-BE49-F238E27FC236}">
                  <a16:creationId xmlns:a16="http://schemas.microsoft.com/office/drawing/2014/main" id="{AC615FB9-5629-482F-8B2C-7031A2349448}"/>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pic>
        <p:nvPicPr>
          <p:cNvPr id="27" name="Picture 26" descr="Qr code&#10;&#10;Description automatically generated">
            <a:extLst>
              <a:ext uri="{FF2B5EF4-FFF2-40B4-BE49-F238E27FC236}">
                <a16:creationId xmlns:a16="http://schemas.microsoft.com/office/drawing/2014/main" id="{87CC9682-416E-4441-A9B6-A694DC1C4F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0832" y="4376989"/>
            <a:ext cx="1159799" cy="1159799"/>
          </a:xfrm>
          <a:prstGeom prst="rect">
            <a:avLst/>
          </a:prstGeom>
        </p:spPr>
      </p:pic>
      <p:pic>
        <p:nvPicPr>
          <p:cNvPr id="29" name="Picture 28" descr="Qr code&#10;&#10;Description automatically generated">
            <a:extLst>
              <a:ext uri="{FF2B5EF4-FFF2-40B4-BE49-F238E27FC236}">
                <a16:creationId xmlns:a16="http://schemas.microsoft.com/office/drawing/2014/main" id="{A54717EA-BEDB-4061-9011-20406F4CE1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2657" y="2447048"/>
            <a:ext cx="1161288" cy="1161288"/>
          </a:xfrm>
          <a:prstGeom prst="rect">
            <a:avLst/>
          </a:prstGeom>
        </p:spPr>
      </p:pic>
      <p:pic>
        <p:nvPicPr>
          <p:cNvPr id="31" name="Picture 30" descr="Qr code&#10;&#10;Description automatically generated">
            <a:extLst>
              <a:ext uri="{FF2B5EF4-FFF2-40B4-BE49-F238E27FC236}">
                <a16:creationId xmlns:a16="http://schemas.microsoft.com/office/drawing/2014/main" id="{DE81B3FB-2BCE-4C0C-84C1-1507E9B4C3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31112" y="2447048"/>
            <a:ext cx="1161288" cy="1161288"/>
          </a:xfrm>
          <a:prstGeom prst="rect">
            <a:avLst/>
          </a:prstGeom>
        </p:spPr>
      </p:pic>
      <p:pic>
        <p:nvPicPr>
          <p:cNvPr id="33" name="Picture 32" descr="Qr code&#10;&#10;Description automatically generated">
            <a:extLst>
              <a:ext uri="{FF2B5EF4-FFF2-40B4-BE49-F238E27FC236}">
                <a16:creationId xmlns:a16="http://schemas.microsoft.com/office/drawing/2014/main" id="{7AAD4931-1F54-4C12-B8A6-2B4D4F5CB6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31112" y="4299556"/>
            <a:ext cx="1161288" cy="1161288"/>
          </a:xfrm>
          <a:prstGeom prst="rect">
            <a:avLst/>
          </a:prstGeom>
        </p:spPr>
      </p:pic>
      <p:cxnSp>
        <p:nvCxnSpPr>
          <p:cNvPr id="36" name="Straight Arrow Connector 35" descr="line dividing screen in half">
            <a:extLst>
              <a:ext uri="{FF2B5EF4-FFF2-40B4-BE49-F238E27FC236}">
                <a16:creationId xmlns:a16="http://schemas.microsoft.com/office/drawing/2014/main" id="{02F9E54F-DD78-4261-B758-31AB60F3C6E2}"/>
              </a:ext>
            </a:extLst>
          </p:cNvPr>
          <p:cNvCxnSpPr>
            <a:cxnSpLocks/>
          </p:cNvCxnSpPr>
          <p:nvPr/>
        </p:nvCxnSpPr>
        <p:spPr>
          <a:xfrm>
            <a:off x="5963710" y="1679510"/>
            <a:ext cx="0" cy="4683968"/>
          </a:xfrm>
          <a:prstGeom prst="straightConnector1">
            <a:avLst/>
          </a:prstGeom>
          <a:ln w="47625">
            <a:tailEnd type="triangle"/>
          </a:ln>
        </p:spPr>
        <p:style>
          <a:lnRef idx="3">
            <a:schemeClr val="dk1"/>
          </a:lnRef>
          <a:fillRef idx="0">
            <a:schemeClr val="dk1"/>
          </a:fillRef>
          <a:effectRef idx="2">
            <a:schemeClr val="dk1"/>
          </a:effectRef>
          <a:fontRef idx="minor">
            <a:schemeClr val="tx1"/>
          </a:fontRef>
        </p:style>
      </p:cxnSp>
      <p:pic>
        <p:nvPicPr>
          <p:cNvPr id="6" name="Picture 5" descr="TNC logo">
            <a:extLst>
              <a:ext uri="{FF2B5EF4-FFF2-40B4-BE49-F238E27FC236}">
                <a16:creationId xmlns:a16="http://schemas.microsoft.com/office/drawing/2014/main" id="{94AAD59E-4592-4D36-BF9A-9DAA397A1C91}"/>
              </a:ext>
            </a:extLst>
          </p:cNvPr>
          <p:cNvPicPr>
            <a:picLocks noChangeAspect="1"/>
          </p:cNvPicPr>
          <p:nvPr/>
        </p:nvPicPr>
        <p:blipFill>
          <a:blip r:embed="rId9"/>
          <a:stretch>
            <a:fillRect/>
          </a:stretch>
        </p:blipFill>
        <p:spPr>
          <a:xfrm>
            <a:off x="9211756" y="6191963"/>
            <a:ext cx="1752845" cy="562053"/>
          </a:xfrm>
          <a:prstGeom prst="rect">
            <a:avLst/>
          </a:prstGeom>
        </p:spPr>
      </p:pic>
      <p:pic>
        <p:nvPicPr>
          <p:cNvPr id="26" name="Picture 25" descr="landfire logo">
            <a:extLst>
              <a:ext uri="{FF2B5EF4-FFF2-40B4-BE49-F238E27FC236}">
                <a16:creationId xmlns:a16="http://schemas.microsoft.com/office/drawing/2014/main" id="{E60F6B51-C7D2-471F-B8C0-2F5E1BD214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82131" y="6191963"/>
            <a:ext cx="1109869" cy="550884"/>
          </a:xfrm>
          <a:prstGeom prst="rect">
            <a:avLst/>
          </a:prstGeom>
        </p:spPr>
      </p:pic>
    </p:spTree>
    <p:extLst>
      <p:ext uri="{BB962C8B-B14F-4D97-AF65-F5344CB8AC3E}">
        <p14:creationId xmlns:p14="http://schemas.microsoft.com/office/powerpoint/2010/main" val="197925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NC logo">
            <a:extLst>
              <a:ext uri="{FF2B5EF4-FFF2-40B4-BE49-F238E27FC236}">
                <a16:creationId xmlns:a16="http://schemas.microsoft.com/office/drawing/2014/main" id="{94AAD59E-4592-4D36-BF9A-9DAA397A1C91}"/>
              </a:ext>
            </a:extLst>
          </p:cNvPr>
          <p:cNvPicPr>
            <a:picLocks noChangeAspect="1"/>
          </p:cNvPicPr>
          <p:nvPr/>
        </p:nvPicPr>
        <p:blipFill>
          <a:blip r:embed="rId3"/>
          <a:stretch>
            <a:fillRect/>
          </a:stretch>
        </p:blipFill>
        <p:spPr>
          <a:xfrm>
            <a:off x="9142112" y="6194934"/>
            <a:ext cx="1752845" cy="562053"/>
          </a:xfrm>
          <a:prstGeom prst="rect">
            <a:avLst/>
          </a:prstGeom>
        </p:spPr>
      </p:pic>
      <p:pic>
        <p:nvPicPr>
          <p:cNvPr id="26" name="Picture 25" descr="landfire logo">
            <a:extLst>
              <a:ext uri="{FF2B5EF4-FFF2-40B4-BE49-F238E27FC236}">
                <a16:creationId xmlns:a16="http://schemas.microsoft.com/office/drawing/2014/main" id="{E60F6B51-C7D2-471F-B8C0-2F5E1BD214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2131" y="6206103"/>
            <a:ext cx="1109869" cy="550884"/>
          </a:xfrm>
          <a:prstGeom prst="rect">
            <a:avLst/>
          </a:prstGeom>
        </p:spPr>
      </p:pic>
      <p:sp>
        <p:nvSpPr>
          <p:cNvPr id="25" name="Google Shape;396;p36">
            <a:extLst>
              <a:ext uri="{FF2B5EF4-FFF2-40B4-BE49-F238E27FC236}">
                <a16:creationId xmlns:a16="http://schemas.microsoft.com/office/drawing/2014/main" id="{75EFCEC8-2EB7-4B83-A1D8-D76F76C4A019}"/>
              </a:ext>
            </a:extLst>
          </p:cNvPr>
          <p:cNvSpPr txBox="1">
            <a:spLocks noGrp="1"/>
          </p:cNvSpPr>
          <p:nvPr>
            <p:ph type="title" idx="4294967295"/>
          </p:nvPr>
        </p:nvSpPr>
        <p:spPr>
          <a:xfrm>
            <a:off x="3368732" y="761443"/>
            <a:ext cx="5224929" cy="1159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mj-lt"/>
                <a:ea typeface="+mj-ea"/>
                <a:cs typeface="+mj-cs"/>
              </a:rPr>
              <a:t>Join our </a:t>
            </a:r>
            <a:r>
              <a:rPr kumimoji="0" lang="en-US" sz="6000" b="1" i="0" u="none" strike="noStrike" kern="1200" cap="none" spc="0" normalizeH="0" baseline="0" noProof="0" dirty="0">
                <a:ln>
                  <a:noFill/>
                </a:ln>
                <a:solidFill>
                  <a:schemeClr val="tx1"/>
                </a:solidFill>
                <a:effectLst/>
                <a:highlight>
                  <a:srgbClr val="97C088"/>
                </a:highlight>
                <a:uLnTx/>
                <a:uFillTx/>
                <a:latin typeface="+mj-lt"/>
                <a:ea typeface="+mj-ea"/>
                <a:cs typeface="+mj-cs"/>
              </a:rPr>
              <a:t>Office Hour</a:t>
            </a:r>
          </a:p>
        </p:txBody>
      </p:sp>
      <p:sp>
        <p:nvSpPr>
          <p:cNvPr id="28" name="TextBox 27">
            <a:extLst>
              <a:ext uri="{FF2B5EF4-FFF2-40B4-BE49-F238E27FC236}">
                <a16:creationId xmlns:a16="http://schemas.microsoft.com/office/drawing/2014/main" id="{49957C36-9614-49F0-B01C-27822304D848}"/>
              </a:ext>
            </a:extLst>
          </p:cNvPr>
          <p:cNvSpPr txBox="1"/>
          <p:nvPr/>
        </p:nvSpPr>
        <p:spPr>
          <a:xfrm>
            <a:off x="2416039" y="2324080"/>
            <a:ext cx="7887241"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Quattrocento Sans" panose="020B0604020202020204" charset="0"/>
                <a:ea typeface="+mn-lt"/>
                <a:cs typeface="+mn-lt"/>
              </a:rPr>
              <a:t>What: Once a month opportunity to </a:t>
            </a:r>
            <a:r>
              <a:rPr lang="en-US" b="1" dirty="0">
                <a:latin typeface="Quattrocento Sans" panose="020B0604020202020204" charset="0"/>
                <a:ea typeface="+mn-lt"/>
                <a:cs typeface="+mn-lt"/>
              </a:rPr>
              <a:t>interact directly </a:t>
            </a:r>
            <a:r>
              <a:rPr lang="en-US" dirty="0">
                <a:latin typeface="Quattrocento Sans" panose="020B0604020202020204" charset="0"/>
                <a:ea typeface="+mn-lt"/>
                <a:cs typeface="+mn-lt"/>
              </a:rPr>
              <a:t>with LANDFIRE Production team and TNC LANDFIRE experts. </a:t>
            </a:r>
          </a:p>
          <a:p>
            <a:pPr algn="l"/>
            <a:endParaRPr lang="en-US" dirty="0">
              <a:latin typeface="Quattrocento Sans" panose="020B0604020202020204" charset="0"/>
              <a:ea typeface="+mn-lt"/>
              <a:cs typeface="+mn-lt"/>
            </a:endParaRPr>
          </a:p>
          <a:p>
            <a:pPr marL="285750" indent="-285750">
              <a:buFontTx/>
              <a:buChar char="-"/>
            </a:pPr>
            <a:r>
              <a:rPr lang="en-US" dirty="0">
                <a:latin typeface="Quattrocento Sans" panose="020B0604020202020204" charset="0"/>
                <a:ea typeface="+mn-lt"/>
                <a:cs typeface="+mn-lt"/>
              </a:rPr>
              <a:t>Featured LANDFIRE User</a:t>
            </a:r>
          </a:p>
          <a:p>
            <a:pPr marL="285750" indent="-285750">
              <a:buFontTx/>
              <a:buChar char="-"/>
            </a:pPr>
            <a:r>
              <a:rPr lang="en-US" b="1" dirty="0">
                <a:highlight>
                  <a:srgbClr val="97C088"/>
                </a:highlight>
                <a:latin typeface="Quattrocento Sans" panose="020B0604020202020204" charset="0"/>
                <a:ea typeface="+mn-lt"/>
                <a:cs typeface="+mn-lt"/>
              </a:rPr>
              <a:t>Get questions answered</a:t>
            </a:r>
          </a:p>
          <a:p>
            <a:pPr marL="285750" indent="-285750">
              <a:buFontTx/>
              <a:buChar char="-"/>
            </a:pPr>
            <a:r>
              <a:rPr lang="en-US" dirty="0">
                <a:latin typeface="Quattrocento Sans" panose="020B0604020202020204" charset="0"/>
                <a:ea typeface="+mn-lt"/>
                <a:cs typeface="+mn-lt"/>
              </a:rPr>
              <a:t>See how others are using LANDFIRE data / products</a:t>
            </a:r>
          </a:p>
          <a:p>
            <a:pPr algn="l"/>
            <a:endParaRPr lang="en-US" dirty="0">
              <a:latin typeface="Quattrocento Sans" panose="020B0604020202020204" charset="0"/>
              <a:cs typeface="Calibri"/>
            </a:endParaRPr>
          </a:p>
          <a:p>
            <a:pPr algn="l"/>
            <a:endParaRPr lang="en-US" dirty="0">
              <a:latin typeface="Quattrocento Sans" panose="020B0604020202020204" charset="0"/>
              <a:cs typeface="Calibri"/>
            </a:endParaRPr>
          </a:p>
          <a:p>
            <a:pPr algn="l"/>
            <a:endParaRPr lang="en-US" dirty="0">
              <a:latin typeface="Quattrocento Sans" panose="020B0604020202020204" charset="0"/>
              <a:cs typeface="Calibri"/>
            </a:endParaRPr>
          </a:p>
          <a:p>
            <a:pPr algn="l"/>
            <a:r>
              <a:rPr lang="en-US" dirty="0">
                <a:latin typeface="Quattrocento Sans" panose="020B0604020202020204" charset="0"/>
                <a:cs typeface="Calibri"/>
              </a:rPr>
              <a:t>When: Last Wednesday @ 1 pm ET</a:t>
            </a:r>
          </a:p>
          <a:p>
            <a:pPr algn="l"/>
            <a:r>
              <a:rPr lang="en-US" dirty="0">
                <a:latin typeface="Quattrocento Sans" panose="020B0604020202020204" charset="0"/>
                <a:cs typeface="Calibri"/>
              </a:rPr>
              <a:t>(except July, Aug)</a:t>
            </a:r>
          </a:p>
          <a:p>
            <a:pPr algn="l"/>
            <a:r>
              <a:rPr lang="en-US" dirty="0">
                <a:latin typeface="Quattrocento Sans" panose="020B0604020202020204" charset="0"/>
                <a:cs typeface="Calibri"/>
              </a:rPr>
              <a:t>How: Register here  </a:t>
            </a:r>
          </a:p>
          <a:p>
            <a:pPr algn="l"/>
            <a:endParaRPr lang="en-US" dirty="0">
              <a:latin typeface="Quattrocento Sans" panose="020B0604020202020204" charset="0"/>
              <a:cs typeface="Calibri"/>
            </a:endParaRPr>
          </a:p>
          <a:p>
            <a:pPr algn="l"/>
            <a:endParaRPr lang="en-US" dirty="0">
              <a:latin typeface="Quattrocento Sans" panose="020B0604020202020204" charset="0"/>
              <a:cs typeface="Calibri"/>
            </a:endParaRPr>
          </a:p>
          <a:p>
            <a:pPr algn="l"/>
            <a:endParaRPr lang="en-US" dirty="0">
              <a:latin typeface="Quattrocento Sans" panose="020B0604020202020204" charset="0"/>
              <a:cs typeface="Calibri"/>
            </a:endParaRPr>
          </a:p>
        </p:txBody>
      </p:sp>
      <p:cxnSp>
        <p:nvCxnSpPr>
          <p:cNvPr id="32" name="Straight Arrow Connector 31" descr="arrow pointing to the right">
            <a:extLst>
              <a:ext uri="{FF2B5EF4-FFF2-40B4-BE49-F238E27FC236}">
                <a16:creationId xmlns:a16="http://schemas.microsoft.com/office/drawing/2014/main" id="{2EAC0D8F-AC38-485B-B05A-F1124A1609E1}"/>
              </a:ext>
            </a:extLst>
          </p:cNvPr>
          <p:cNvCxnSpPr/>
          <p:nvPr/>
        </p:nvCxnSpPr>
        <p:spPr>
          <a:xfrm>
            <a:off x="4555959" y="5518484"/>
            <a:ext cx="1459831"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pic>
        <p:nvPicPr>
          <p:cNvPr id="34" name="Picture 33" descr="Qr code&#10;&#10;Description automatically generated">
            <a:extLst>
              <a:ext uri="{FF2B5EF4-FFF2-40B4-BE49-F238E27FC236}">
                <a16:creationId xmlns:a16="http://schemas.microsoft.com/office/drawing/2014/main" id="{BBA59097-79CE-4179-9560-F5D40D5CD7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2058" y="4961556"/>
            <a:ext cx="1244547" cy="1244547"/>
          </a:xfrm>
          <a:prstGeom prst="rect">
            <a:avLst/>
          </a:prstGeom>
        </p:spPr>
      </p:pic>
    </p:spTree>
    <p:extLst>
      <p:ext uri="{BB962C8B-B14F-4D97-AF65-F5344CB8AC3E}">
        <p14:creationId xmlns:p14="http://schemas.microsoft.com/office/powerpoint/2010/main" val="198377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C76BC-CB57-45A3-A772-6D424AF6D498}"/>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F40FBE4E-D96F-424C-ACD7-D0B0711670CB}"/>
              </a:ext>
            </a:extLst>
          </p:cNvPr>
          <p:cNvSpPr>
            <a:spLocks noGrp="1"/>
          </p:cNvSpPr>
          <p:nvPr>
            <p:ph idx="1"/>
          </p:nvPr>
        </p:nvSpPr>
        <p:spPr>
          <a:xfrm>
            <a:off x="165608" y="1847088"/>
            <a:ext cx="10058400" cy="4050792"/>
          </a:xfrm>
        </p:spPr>
        <p:txBody>
          <a:bodyPr>
            <a:normAutofit fontScale="92500" lnSpcReduction="10000"/>
          </a:bodyPr>
          <a:lstStyle/>
          <a:p>
            <a:r>
              <a:rPr lang="en-US" dirty="0"/>
              <a:t>ENTIRE LANDFIRE TEAM</a:t>
            </a:r>
          </a:p>
          <a:p>
            <a:r>
              <a:rPr lang="en-US" dirty="0"/>
              <a:t>USDA FS, DOI, USGS, TNC, KBR, ASRC</a:t>
            </a:r>
          </a:p>
          <a:p>
            <a:r>
              <a:rPr lang="en-US" dirty="0"/>
              <a:t>MANAGERS: HENRY BASTIAN, JIM MENAKIS, TIM HATTEN, JIM SMITH, MARCI HYSER</a:t>
            </a:r>
          </a:p>
          <a:p>
            <a:r>
              <a:rPr lang="en-US" dirty="0"/>
              <a:t>NJ FOREST FIRE SERVICE</a:t>
            </a:r>
          </a:p>
          <a:p>
            <a:r>
              <a:rPr lang="en-US" dirty="0"/>
              <a:t>NE RSC – LARRY MASTIC</a:t>
            </a:r>
          </a:p>
          <a:p>
            <a:endParaRPr lang="en-US" dirty="0"/>
          </a:p>
          <a:p>
            <a:pPr marL="0" indent="0">
              <a:buNone/>
            </a:pPr>
            <a:r>
              <a:rPr lang="en-US" dirty="0"/>
              <a:t>For more information:</a:t>
            </a:r>
          </a:p>
          <a:p>
            <a:r>
              <a:rPr lang="en-US" dirty="0"/>
              <a:t>CONTACT ME- INGA LA PUMA: </a:t>
            </a:r>
            <a:r>
              <a:rPr lang="en-US" dirty="0">
                <a:hlinkClick r:id="rId3"/>
              </a:rPr>
              <a:t>ilapuma@contractor.usgs.gov</a:t>
            </a:r>
            <a:endParaRPr lang="en-US" dirty="0"/>
          </a:p>
          <a:p>
            <a:r>
              <a:rPr lang="en-US" dirty="0"/>
              <a:t>LANDFIRE HELPDESK: </a:t>
            </a:r>
            <a:r>
              <a:rPr lang="en-US" dirty="0">
                <a:hlinkClick r:id="rId4"/>
              </a:rPr>
              <a:t>helpdesk@landfire.gov</a:t>
            </a:r>
            <a:endParaRPr lang="en-US" dirty="0"/>
          </a:p>
          <a:p>
            <a:r>
              <a:rPr lang="en-US" dirty="0"/>
              <a:t>DOWNLOAD DATA: </a:t>
            </a:r>
            <a:r>
              <a:rPr lang="en-US" u="sng" dirty="0">
                <a:solidFill>
                  <a:srgbClr val="0070C0"/>
                </a:solidFill>
              </a:rPr>
              <a:t>https://landfire.gov/getdata.php</a:t>
            </a:r>
          </a:p>
          <a:p>
            <a:pPr marL="0" indent="0">
              <a:buNone/>
            </a:pPr>
            <a:endParaRPr lang="en-US" dirty="0"/>
          </a:p>
        </p:txBody>
      </p:sp>
      <p:pic>
        <p:nvPicPr>
          <p:cNvPr id="4" name="Picture 3" descr="landfire logo">
            <a:extLst>
              <a:ext uri="{FF2B5EF4-FFF2-40B4-BE49-F238E27FC236}">
                <a16:creationId xmlns:a16="http://schemas.microsoft.com/office/drawing/2014/main" id="{000B38CC-595A-4C7A-9A54-1BA3FC2C87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pic>
        <p:nvPicPr>
          <p:cNvPr id="6" name="Picture 5" descr="picture of a firefighter">
            <a:extLst>
              <a:ext uri="{FF2B5EF4-FFF2-40B4-BE49-F238E27FC236}">
                <a16:creationId xmlns:a16="http://schemas.microsoft.com/office/drawing/2014/main" id="{3EE4451C-6B14-44DD-B259-47F5D1645A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76440" y="3276198"/>
            <a:ext cx="1873813" cy="2621682"/>
          </a:xfrm>
          <a:prstGeom prst="rect">
            <a:avLst/>
          </a:prstGeom>
        </p:spPr>
      </p:pic>
    </p:spTree>
    <p:extLst>
      <p:ext uri="{BB962C8B-B14F-4D97-AF65-F5344CB8AC3E}">
        <p14:creationId xmlns:p14="http://schemas.microsoft.com/office/powerpoint/2010/main" val="261605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0">
            <a:extLst>
              <a:ext uri="{FF2B5EF4-FFF2-40B4-BE49-F238E27FC236}">
                <a16:creationId xmlns:a16="http://schemas.microsoft.com/office/drawing/2014/main" id="{19F7A820-AA09-4D36-8BC9-6057B1A5B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09DD7B-1C8F-439B-8D9F-F4AAD3F3454F}"/>
              </a:ext>
            </a:extLst>
          </p:cNvPr>
          <p:cNvSpPr>
            <a:spLocks noGrp="1"/>
          </p:cNvSpPr>
          <p:nvPr>
            <p:ph type="title"/>
          </p:nvPr>
        </p:nvSpPr>
        <p:spPr>
          <a:xfrm>
            <a:off x="231550" y="260138"/>
            <a:ext cx="5336130" cy="1609344"/>
          </a:xfrm>
          <a:ln>
            <a:noFill/>
          </a:ln>
        </p:spPr>
        <p:txBody>
          <a:bodyPr>
            <a:normAutofit/>
          </a:bodyPr>
          <a:lstStyle/>
          <a:p>
            <a:r>
              <a:rPr lang="en-US" sz="3200" dirty="0"/>
              <a:t>Interactive Action Plan</a:t>
            </a:r>
          </a:p>
        </p:txBody>
      </p:sp>
      <p:pic>
        <p:nvPicPr>
          <p:cNvPr id="6" name="Picture 5" descr="picture of europe">
            <a:extLst>
              <a:ext uri="{FF2B5EF4-FFF2-40B4-BE49-F238E27FC236}">
                <a16:creationId xmlns:a16="http://schemas.microsoft.com/office/drawing/2014/main" id="{469CB637-4F6C-4230-8158-5DBD0A06774A}"/>
              </a:ext>
            </a:extLst>
          </p:cNvPr>
          <p:cNvPicPr>
            <a:picLocks noChangeAspect="1"/>
          </p:cNvPicPr>
          <p:nvPr/>
        </p:nvPicPr>
        <p:blipFill>
          <a:blip r:embed="rId5"/>
          <a:stretch>
            <a:fillRect/>
          </a:stretch>
        </p:blipFill>
        <p:spPr>
          <a:xfrm>
            <a:off x="7979113" y="1414789"/>
            <a:ext cx="4070081" cy="3103436"/>
          </a:xfrm>
          <a:prstGeom prst="rect">
            <a:avLst/>
          </a:prstGeom>
        </p:spPr>
      </p:pic>
      <p:sp>
        <p:nvSpPr>
          <p:cNvPr id="3" name="Content Placeholder 2">
            <a:extLst>
              <a:ext uri="{FF2B5EF4-FFF2-40B4-BE49-F238E27FC236}">
                <a16:creationId xmlns:a16="http://schemas.microsoft.com/office/drawing/2014/main" id="{CBB2C86A-9073-4D4E-AE6D-BAB77CA85230}"/>
              </a:ext>
            </a:extLst>
          </p:cNvPr>
          <p:cNvSpPr>
            <a:spLocks noGrp="1"/>
          </p:cNvSpPr>
          <p:nvPr>
            <p:ph idx="1"/>
          </p:nvPr>
        </p:nvSpPr>
        <p:spPr>
          <a:xfrm>
            <a:off x="333075" y="1584960"/>
            <a:ext cx="6450686" cy="5858052"/>
          </a:xfrm>
        </p:spPr>
        <p:txBody>
          <a:bodyPr>
            <a:normAutofit/>
          </a:bodyPr>
          <a:lstStyle/>
          <a:p>
            <a:pPr marL="0" indent="0">
              <a:buNone/>
            </a:pPr>
            <a:r>
              <a:rPr lang="en-US" sz="2800" dirty="0"/>
              <a:t>Group 1: What challenges do you face in landscape level risk and priorities?</a:t>
            </a:r>
          </a:p>
          <a:p>
            <a:pPr marL="0" indent="0">
              <a:buNone/>
            </a:pPr>
            <a:r>
              <a:rPr lang="en-US" sz="2800" dirty="0"/>
              <a:t>Group 2: What challenges do you face with local planning/assessments?</a:t>
            </a:r>
          </a:p>
          <a:p>
            <a:pPr marL="0" indent="0">
              <a:buNone/>
            </a:pPr>
            <a:r>
              <a:rPr lang="en-US" sz="2800" dirty="0"/>
              <a:t>Group 3: What challenges do you face operationally?</a:t>
            </a:r>
          </a:p>
          <a:p>
            <a:endParaRPr lang="en-US" sz="2800" dirty="0"/>
          </a:p>
          <a:p>
            <a:pPr marL="0" indent="0">
              <a:buNone/>
            </a:pPr>
            <a:r>
              <a:rPr lang="en-US" sz="2800" dirty="0"/>
              <a:t>How might your challenges tie back to LANDFIRE?</a:t>
            </a:r>
          </a:p>
          <a:p>
            <a:pPr marL="0" indent="0">
              <a:buNone/>
            </a:pPr>
            <a:endParaRPr lang="en-US" sz="2800" dirty="0"/>
          </a:p>
        </p:txBody>
      </p:sp>
      <p:grpSp>
        <p:nvGrpSpPr>
          <p:cNvPr id="24" name="Group 12">
            <a:extLst>
              <a:ext uri="{FF2B5EF4-FFF2-40B4-BE49-F238E27FC236}">
                <a16:creationId xmlns:a16="http://schemas.microsoft.com/office/drawing/2014/main" id="{950C1A80-C382-44F9-8B72-19D5625BA5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5" name="Oval 13">
              <a:extLst>
                <a:ext uri="{FF2B5EF4-FFF2-40B4-BE49-F238E27FC236}">
                  <a16:creationId xmlns:a16="http://schemas.microsoft.com/office/drawing/2014/main" id="{BD7C7BAE-433B-4B8F-9F80-E469A375CD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14">
              <a:extLst>
                <a:ext uri="{FF2B5EF4-FFF2-40B4-BE49-F238E27FC236}">
                  <a16:creationId xmlns:a16="http://schemas.microsoft.com/office/drawing/2014/main" id="{32D7D7E4-5AD3-4B48-9AD1-274BA925B9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Picture 3" descr="landfire logo">
            <a:extLst>
              <a:ext uri="{FF2B5EF4-FFF2-40B4-BE49-F238E27FC236}">
                <a16:creationId xmlns:a16="http://schemas.microsoft.com/office/drawing/2014/main" id="{9EA75FB7-17C2-4073-99F8-04C50827A5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
        <p:nvSpPr>
          <p:cNvPr id="7" name="TextBox 6">
            <a:extLst>
              <a:ext uri="{FF2B5EF4-FFF2-40B4-BE49-F238E27FC236}">
                <a16:creationId xmlns:a16="http://schemas.microsoft.com/office/drawing/2014/main" id="{ACDF3744-6B9D-49EA-A9A9-FDA12061127B}"/>
              </a:ext>
            </a:extLst>
          </p:cNvPr>
          <p:cNvSpPr txBox="1"/>
          <p:nvPr/>
        </p:nvSpPr>
        <p:spPr>
          <a:xfrm>
            <a:off x="8291697" y="741645"/>
            <a:ext cx="3031599" cy="646331"/>
          </a:xfrm>
          <a:prstGeom prst="rect">
            <a:avLst/>
          </a:prstGeom>
          <a:noFill/>
        </p:spPr>
        <p:txBody>
          <a:bodyPr wrap="none" rtlCol="0">
            <a:spAutoFit/>
          </a:bodyPr>
          <a:lstStyle/>
          <a:p>
            <a:r>
              <a:rPr lang="en-US" i="1" dirty="0"/>
              <a:t>Every map is a masterpiece</a:t>
            </a:r>
          </a:p>
          <a:p>
            <a:r>
              <a:rPr lang="en-US" i="1" dirty="0"/>
              <a:t>of visual storytelling.</a:t>
            </a:r>
          </a:p>
        </p:txBody>
      </p:sp>
    </p:spTree>
    <p:extLst>
      <p:ext uri="{BB962C8B-B14F-4D97-AF65-F5344CB8AC3E}">
        <p14:creationId xmlns:p14="http://schemas.microsoft.com/office/powerpoint/2010/main" val="2914254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6904-1B91-47F3-BCE2-A163BC4B1A4C}"/>
              </a:ext>
            </a:extLst>
          </p:cNvPr>
          <p:cNvSpPr>
            <a:spLocks noGrp="1"/>
          </p:cNvSpPr>
          <p:nvPr>
            <p:ph type="title"/>
          </p:nvPr>
        </p:nvSpPr>
        <p:spPr>
          <a:xfrm>
            <a:off x="264160" y="-165608"/>
            <a:ext cx="11229848" cy="1609344"/>
          </a:xfrm>
        </p:spPr>
        <p:txBody>
          <a:bodyPr/>
          <a:lstStyle/>
          <a:p>
            <a:r>
              <a:rPr lang="en-US" dirty="0"/>
              <a:t>Reference: Events Geodatabase	</a:t>
            </a:r>
          </a:p>
        </p:txBody>
      </p:sp>
      <p:pic>
        <p:nvPicPr>
          <p:cNvPr id="5" name="Picture 4" descr="screen shot of the viewer showing reference layers">
            <a:extLst>
              <a:ext uri="{FF2B5EF4-FFF2-40B4-BE49-F238E27FC236}">
                <a16:creationId xmlns:a16="http://schemas.microsoft.com/office/drawing/2014/main" id="{18BBA4D7-B48C-482E-BDF8-5FD089437B66}"/>
              </a:ext>
            </a:extLst>
          </p:cNvPr>
          <p:cNvPicPr>
            <a:picLocks noChangeAspect="1"/>
          </p:cNvPicPr>
          <p:nvPr/>
        </p:nvPicPr>
        <p:blipFill>
          <a:blip r:embed="rId3"/>
          <a:stretch>
            <a:fillRect/>
          </a:stretch>
        </p:blipFill>
        <p:spPr>
          <a:xfrm>
            <a:off x="412414" y="1054681"/>
            <a:ext cx="10933341" cy="5051480"/>
          </a:xfrm>
          <a:prstGeom prst="rect">
            <a:avLst/>
          </a:prstGeom>
        </p:spPr>
      </p:pic>
      <p:pic>
        <p:nvPicPr>
          <p:cNvPr id="7" name="Picture 6" descr="Screenshot of viewer">
            <a:extLst>
              <a:ext uri="{FF2B5EF4-FFF2-40B4-BE49-F238E27FC236}">
                <a16:creationId xmlns:a16="http://schemas.microsoft.com/office/drawing/2014/main" id="{B0019518-72D0-4EB7-897E-B4379ED259A3}"/>
              </a:ext>
            </a:extLst>
          </p:cNvPr>
          <p:cNvPicPr>
            <a:picLocks noChangeAspect="1"/>
          </p:cNvPicPr>
          <p:nvPr/>
        </p:nvPicPr>
        <p:blipFill>
          <a:blip r:embed="rId4"/>
          <a:stretch>
            <a:fillRect/>
          </a:stretch>
        </p:blipFill>
        <p:spPr>
          <a:xfrm>
            <a:off x="412414" y="1092908"/>
            <a:ext cx="10933340" cy="5013253"/>
          </a:xfrm>
          <a:prstGeom prst="rect">
            <a:avLst/>
          </a:prstGeom>
        </p:spPr>
      </p:pic>
      <p:pic>
        <p:nvPicPr>
          <p:cNvPr id="6" name="Picture 5" descr="landfire logo">
            <a:extLst>
              <a:ext uri="{FF2B5EF4-FFF2-40B4-BE49-F238E27FC236}">
                <a16:creationId xmlns:a16="http://schemas.microsoft.com/office/drawing/2014/main" id="{9DA4EF8A-E851-460A-9EAE-9873C5B54F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Tree>
    <p:extLst>
      <p:ext uri="{BB962C8B-B14F-4D97-AF65-F5344CB8AC3E}">
        <p14:creationId xmlns:p14="http://schemas.microsoft.com/office/powerpoint/2010/main" val="221230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 of the US showing Historical disturbance">
            <a:extLst>
              <a:ext uri="{FF2B5EF4-FFF2-40B4-BE49-F238E27FC236}">
                <a16:creationId xmlns:a16="http://schemas.microsoft.com/office/drawing/2014/main" id="{D0BA57FA-3F10-405E-A879-925274BFC079}"/>
              </a:ext>
            </a:extLst>
          </p:cNvPr>
          <p:cNvPicPr>
            <a:picLocks noChangeAspect="1"/>
          </p:cNvPicPr>
          <p:nvPr/>
        </p:nvPicPr>
        <p:blipFill>
          <a:blip r:embed="rId3"/>
          <a:stretch>
            <a:fillRect/>
          </a:stretch>
        </p:blipFill>
        <p:spPr>
          <a:xfrm>
            <a:off x="23026" y="864594"/>
            <a:ext cx="6811310" cy="5264245"/>
          </a:xfrm>
          <a:prstGeom prst="rect">
            <a:avLst/>
          </a:prstGeom>
        </p:spPr>
      </p:pic>
      <p:sp>
        <p:nvSpPr>
          <p:cNvPr id="2" name="Title 1">
            <a:extLst>
              <a:ext uri="{FF2B5EF4-FFF2-40B4-BE49-F238E27FC236}">
                <a16:creationId xmlns:a16="http://schemas.microsoft.com/office/drawing/2014/main" id="{B5096904-1B91-47F3-BCE2-A163BC4B1A4C}"/>
              </a:ext>
            </a:extLst>
          </p:cNvPr>
          <p:cNvSpPr>
            <a:spLocks noGrp="1"/>
          </p:cNvSpPr>
          <p:nvPr>
            <p:ph type="title"/>
          </p:nvPr>
        </p:nvSpPr>
        <p:spPr>
          <a:xfrm>
            <a:off x="142240" y="42628"/>
            <a:ext cx="12049760" cy="1643932"/>
          </a:xfrm>
        </p:spPr>
        <p:txBody>
          <a:bodyPr/>
          <a:lstStyle/>
          <a:p>
            <a:r>
              <a:rPr lang="en-US" dirty="0"/>
              <a:t>Disturbance: Annual/Historical</a:t>
            </a:r>
          </a:p>
        </p:txBody>
      </p:sp>
      <p:pic>
        <p:nvPicPr>
          <p:cNvPr id="5" name="Picture 4" descr="picture of the table of what an attribute data">
            <a:extLst>
              <a:ext uri="{FF2B5EF4-FFF2-40B4-BE49-F238E27FC236}">
                <a16:creationId xmlns:a16="http://schemas.microsoft.com/office/drawing/2014/main" id="{14081751-036C-4CD0-98AA-72046BC12E9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l="32876" b="12417"/>
          <a:stretch/>
        </p:blipFill>
        <p:spPr>
          <a:xfrm>
            <a:off x="6709794" y="1770232"/>
            <a:ext cx="4924840" cy="3614568"/>
          </a:xfrm>
          <a:prstGeom prst="rect">
            <a:avLst/>
          </a:prstGeom>
        </p:spPr>
      </p:pic>
      <p:pic>
        <p:nvPicPr>
          <p:cNvPr id="7" name="Picture 6" descr="graphic showing 2011-2020">
            <a:extLst>
              <a:ext uri="{FF2B5EF4-FFF2-40B4-BE49-F238E27FC236}">
                <a16:creationId xmlns:a16="http://schemas.microsoft.com/office/drawing/2014/main" id="{5251A7FA-D6C2-413F-9227-3C0977D2B58D}"/>
              </a:ext>
            </a:extLst>
          </p:cNvPr>
          <p:cNvPicPr>
            <a:picLocks noChangeAspect="1"/>
          </p:cNvPicPr>
          <p:nvPr/>
        </p:nvPicPr>
        <p:blipFill>
          <a:blip r:embed="rId6"/>
          <a:stretch>
            <a:fillRect/>
          </a:stretch>
        </p:blipFill>
        <p:spPr>
          <a:xfrm>
            <a:off x="4641244" y="1631019"/>
            <a:ext cx="5152996" cy="493819"/>
          </a:xfrm>
          <a:prstGeom prst="rect">
            <a:avLst/>
          </a:prstGeom>
        </p:spPr>
      </p:pic>
    </p:spTree>
    <p:extLst>
      <p:ext uri="{BB962C8B-B14F-4D97-AF65-F5344CB8AC3E}">
        <p14:creationId xmlns:p14="http://schemas.microsoft.com/office/powerpoint/2010/main" val="393428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6904-1B91-47F3-BCE2-A163BC4B1A4C}"/>
              </a:ext>
            </a:extLst>
          </p:cNvPr>
          <p:cNvSpPr>
            <a:spLocks noGrp="1"/>
          </p:cNvSpPr>
          <p:nvPr>
            <p:ph type="title"/>
          </p:nvPr>
        </p:nvSpPr>
        <p:spPr>
          <a:xfrm>
            <a:off x="142240" y="42628"/>
            <a:ext cx="12049760" cy="1643932"/>
          </a:xfrm>
        </p:spPr>
        <p:txBody>
          <a:bodyPr/>
          <a:lstStyle/>
          <a:p>
            <a:r>
              <a:rPr lang="en-US" dirty="0"/>
              <a:t>Reference: LF Reference Database	</a:t>
            </a:r>
          </a:p>
        </p:txBody>
      </p:sp>
      <p:pic>
        <p:nvPicPr>
          <p:cNvPr id="6" name="Picture 5" descr="landfire logo">
            <a:extLst>
              <a:ext uri="{FF2B5EF4-FFF2-40B4-BE49-F238E27FC236}">
                <a16:creationId xmlns:a16="http://schemas.microsoft.com/office/drawing/2014/main" id="{D9055FEC-D54E-43B2-A162-CEDCC9398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435" y="6084539"/>
            <a:ext cx="1341748" cy="665977"/>
          </a:xfrm>
          <a:prstGeom prst="rect">
            <a:avLst/>
          </a:prstGeom>
        </p:spPr>
      </p:pic>
      <p:pic>
        <p:nvPicPr>
          <p:cNvPr id="3074" name="Picture 2" descr="Picture of the US showing LFRDB">
            <a:extLst>
              <a:ext uri="{FF2B5EF4-FFF2-40B4-BE49-F238E27FC236}">
                <a16:creationId xmlns:a16="http://schemas.microsoft.com/office/drawing/2014/main" id="{9CCAEBF6-5665-484C-B77F-D5661DA3B8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0080" y="933200"/>
            <a:ext cx="7914640" cy="5151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349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6904-1B91-47F3-BCE2-A163BC4B1A4C}"/>
              </a:ext>
            </a:extLst>
          </p:cNvPr>
          <p:cNvSpPr>
            <a:spLocks noGrp="1"/>
          </p:cNvSpPr>
          <p:nvPr>
            <p:ph type="title"/>
          </p:nvPr>
        </p:nvSpPr>
        <p:spPr>
          <a:xfrm>
            <a:off x="142240" y="42628"/>
            <a:ext cx="12049760" cy="1643932"/>
          </a:xfrm>
        </p:spPr>
        <p:txBody>
          <a:bodyPr>
            <a:normAutofit/>
          </a:bodyPr>
          <a:lstStyle/>
          <a:p>
            <a:r>
              <a:rPr lang="en-US" sz="3600" dirty="0"/>
              <a:t>Vegetation: Existing Vegetation Type (EVT)</a:t>
            </a:r>
          </a:p>
        </p:txBody>
      </p:sp>
      <p:pic>
        <p:nvPicPr>
          <p:cNvPr id="6" name="Picture 5" descr="LANDFIRE logo">
            <a:extLst>
              <a:ext uri="{FF2B5EF4-FFF2-40B4-BE49-F238E27FC236}">
                <a16:creationId xmlns:a16="http://schemas.microsoft.com/office/drawing/2014/main" id="{D9055FEC-D54E-43B2-A162-CEDCC9398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435" y="6084539"/>
            <a:ext cx="1341748" cy="665977"/>
          </a:xfrm>
          <a:prstGeom prst="rect">
            <a:avLst/>
          </a:prstGeom>
        </p:spPr>
      </p:pic>
      <p:graphicFrame>
        <p:nvGraphicFramePr>
          <p:cNvPr id="3" name="Table 2">
            <a:extLst>
              <a:ext uri="{FF2B5EF4-FFF2-40B4-BE49-F238E27FC236}">
                <a16:creationId xmlns:a16="http://schemas.microsoft.com/office/drawing/2014/main" id="{9F9F39B0-D527-460A-9A95-8060A23FC95F}"/>
              </a:ext>
            </a:extLst>
          </p:cNvPr>
          <p:cNvGraphicFramePr>
            <a:graphicFrameLocks noGrp="1"/>
          </p:cNvGraphicFramePr>
          <p:nvPr>
            <p:extLst>
              <p:ext uri="{D42A27DB-BD31-4B8C-83A1-F6EECF244321}">
                <p14:modId xmlns:p14="http://schemas.microsoft.com/office/powerpoint/2010/main" val="220417714"/>
              </p:ext>
            </p:extLst>
          </p:nvPr>
        </p:nvGraphicFramePr>
        <p:xfrm>
          <a:off x="142240" y="1900872"/>
          <a:ext cx="5549900" cy="3123647"/>
        </p:xfrm>
        <a:graphic>
          <a:graphicData uri="http://schemas.openxmlformats.org/drawingml/2006/table">
            <a:tbl>
              <a:tblPr firstRow="1" firstCol="1" bandRow="1">
                <a:tableStyleId>{9DCAF9ED-07DC-4A11-8D7F-57B35C25682E}</a:tableStyleId>
              </a:tblPr>
              <a:tblGrid>
                <a:gridCol w="1779270">
                  <a:extLst>
                    <a:ext uri="{9D8B030D-6E8A-4147-A177-3AD203B41FA5}">
                      <a16:colId xmlns:a16="http://schemas.microsoft.com/office/drawing/2014/main" val="2366891179"/>
                    </a:ext>
                  </a:extLst>
                </a:gridCol>
                <a:gridCol w="946150">
                  <a:extLst>
                    <a:ext uri="{9D8B030D-6E8A-4147-A177-3AD203B41FA5}">
                      <a16:colId xmlns:a16="http://schemas.microsoft.com/office/drawing/2014/main" val="2822693680"/>
                    </a:ext>
                  </a:extLst>
                </a:gridCol>
                <a:gridCol w="939165">
                  <a:extLst>
                    <a:ext uri="{9D8B030D-6E8A-4147-A177-3AD203B41FA5}">
                      <a16:colId xmlns:a16="http://schemas.microsoft.com/office/drawing/2014/main" val="1117054879"/>
                    </a:ext>
                  </a:extLst>
                </a:gridCol>
                <a:gridCol w="942975">
                  <a:extLst>
                    <a:ext uri="{9D8B030D-6E8A-4147-A177-3AD203B41FA5}">
                      <a16:colId xmlns:a16="http://schemas.microsoft.com/office/drawing/2014/main" val="3212120766"/>
                    </a:ext>
                  </a:extLst>
                </a:gridCol>
                <a:gridCol w="942340">
                  <a:extLst>
                    <a:ext uri="{9D8B030D-6E8A-4147-A177-3AD203B41FA5}">
                      <a16:colId xmlns:a16="http://schemas.microsoft.com/office/drawing/2014/main" val="475600938"/>
                    </a:ext>
                  </a:extLst>
                </a:gridCol>
              </a:tblGrid>
              <a:tr h="202563">
                <a:tc>
                  <a:txBody>
                    <a:bodyPr/>
                    <a:lstStyle/>
                    <a:p>
                      <a:pPr marL="0" marR="0" algn="l">
                        <a:spcBef>
                          <a:spcPts val="0"/>
                        </a:spcBef>
                        <a:spcAft>
                          <a:spcPts val="0"/>
                        </a:spcAft>
                      </a:pPr>
                      <a:r>
                        <a:rPr lang="en-US" sz="1000">
                          <a:effectLst/>
                        </a:rPr>
                        <a:t>Type</a:t>
                      </a:r>
                      <a:endParaRPr lang="en-US" sz="1000" b="1">
                        <a:effectLst/>
                        <a:latin typeface="Arial Narrow" panose="020B0606020202030204" pitchFamily="34" charset="0"/>
                        <a:ea typeface="Calibri" panose="020F0502020204030204" pitchFamily="34" charset="0"/>
                        <a:cs typeface="Times New Roman" panose="02020603050405020304" pitchFamily="18" charset="0"/>
                      </a:endParaRPr>
                    </a:p>
                  </a:txBody>
                  <a:tcPr marL="45720" marR="73025" marT="0" marB="0" anchor="ctr"/>
                </a:tc>
                <a:tc>
                  <a:txBody>
                    <a:bodyPr/>
                    <a:lstStyle/>
                    <a:p>
                      <a:pPr marL="0" marR="0" algn="l">
                        <a:spcBef>
                          <a:spcPts val="0"/>
                        </a:spcBef>
                        <a:spcAft>
                          <a:spcPts val="0"/>
                        </a:spcAft>
                      </a:pPr>
                      <a:r>
                        <a:rPr lang="en-US" sz="1000">
                          <a:effectLst/>
                        </a:rPr>
                        <a:t>CONUS</a:t>
                      </a:r>
                      <a:endParaRPr lang="en-US" sz="1000" b="1">
                        <a:effectLst/>
                        <a:latin typeface="Arial Narrow" panose="020B0606020202030204" pitchFamily="34" charset="0"/>
                        <a:ea typeface="Calibri" panose="020F0502020204030204" pitchFamily="34" charset="0"/>
                        <a:cs typeface="Times New Roman" panose="02020603050405020304" pitchFamily="18" charset="0"/>
                      </a:endParaRPr>
                    </a:p>
                  </a:txBody>
                  <a:tcPr marL="45720" marR="73025" marT="0" marB="0" anchor="ctr"/>
                </a:tc>
                <a:tc>
                  <a:txBody>
                    <a:bodyPr/>
                    <a:lstStyle/>
                    <a:p>
                      <a:pPr marL="0" marR="0" algn="l">
                        <a:spcBef>
                          <a:spcPts val="0"/>
                        </a:spcBef>
                        <a:spcAft>
                          <a:spcPts val="0"/>
                        </a:spcAft>
                      </a:pPr>
                      <a:r>
                        <a:rPr lang="en-US" sz="1000">
                          <a:effectLst/>
                        </a:rPr>
                        <a:t>Alaska</a:t>
                      </a:r>
                      <a:endParaRPr lang="en-US" sz="1000" b="1">
                        <a:effectLst/>
                        <a:latin typeface="Arial Narrow" panose="020B0606020202030204" pitchFamily="34" charset="0"/>
                        <a:ea typeface="Calibri" panose="020F0502020204030204" pitchFamily="34" charset="0"/>
                        <a:cs typeface="Times New Roman" panose="02020603050405020304" pitchFamily="18" charset="0"/>
                      </a:endParaRPr>
                    </a:p>
                  </a:txBody>
                  <a:tcPr marL="45720" marR="73025" marT="0" marB="0" anchor="ctr"/>
                </a:tc>
                <a:tc>
                  <a:txBody>
                    <a:bodyPr/>
                    <a:lstStyle/>
                    <a:p>
                      <a:pPr marL="0" marR="0" algn="l">
                        <a:spcBef>
                          <a:spcPts val="0"/>
                        </a:spcBef>
                        <a:spcAft>
                          <a:spcPts val="0"/>
                        </a:spcAft>
                      </a:pPr>
                      <a:r>
                        <a:rPr lang="en-US" sz="1000">
                          <a:effectLst/>
                        </a:rPr>
                        <a:t>Hawaii</a:t>
                      </a:r>
                      <a:endParaRPr lang="en-US" sz="1000" b="1">
                        <a:effectLst/>
                        <a:latin typeface="Arial Narrow" panose="020B0606020202030204" pitchFamily="34" charset="0"/>
                        <a:ea typeface="Calibri" panose="020F0502020204030204" pitchFamily="34" charset="0"/>
                        <a:cs typeface="Times New Roman" panose="02020603050405020304" pitchFamily="18" charset="0"/>
                      </a:endParaRPr>
                    </a:p>
                  </a:txBody>
                  <a:tcPr marL="45720" marR="73025" marT="0" marB="0" anchor="ctr"/>
                </a:tc>
                <a:tc>
                  <a:txBody>
                    <a:bodyPr/>
                    <a:lstStyle/>
                    <a:p>
                      <a:pPr marL="0" marR="0" algn="l">
                        <a:spcBef>
                          <a:spcPts val="0"/>
                        </a:spcBef>
                        <a:spcAft>
                          <a:spcPts val="0"/>
                        </a:spcAft>
                      </a:pPr>
                      <a:r>
                        <a:rPr lang="en-US" sz="1000">
                          <a:effectLst/>
                        </a:rPr>
                        <a:t>Insular Areas</a:t>
                      </a:r>
                      <a:endParaRPr lang="en-US" sz="1000" b="1">
                        <a:effectLst/>
                        <a:latin typeface="Arial Narrow" panose="020B0606020202030204" pitchFamily="34" charset="0"/>
                        <a:ea typeface="Calibri" panose="020F0502020204030204" pitchFamily="34" charset="0"/>
                        <a:cs typeface="Times New Roman" panose="02020603050405020304" pitchFamily="18" charset="0"/>
                      </a:endParaRPr>
                    </a:p>
                  </a:txBody>
                  <a:tcPr marL="45720" marR="73025" marT="0" marB="0" anchor="ctr"/>
                </a:tc>
                <a:extLst>
                  <a:ext uri="{0D108BD9-81ED-4DB2-BD59-A6C34878D82A}">
                    <a16:rowId xmlns:a16="http://schemas.microsoft.com/office/drawing/2014/main" val="2841869655"/>
                  </a:ext>
                </a:extLst>
              </a:tr>
              <a:tr h="202563">
                <a:tc>
                  <a:txBody>
                    <a:bodyPr/>
                    <a:lstStyle/>
                    <a:p>
                      <a:pPr marL="0" marR="0" indent="0">
                        <a:spcBef>
                          <a:spcPts val="0"/>
                        </a:spcBef>
                        <a:spcAft>
                          <a:spcPts val="0"/>
                        </a:spcAft>
                      </a:pPr>
                      <a:r>
                        <a:rPr lang="en-US" sz="1000">
                          <a:effectLst/>
                        </a:rPr>
                        <a:t>Developed </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25</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4</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4</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4</a:t>
                      </a:r>
                      <a:endParaRPr lang="en-US" sz="1000">
                        <a:effectLst/>
                        <a:latin typeface="Times New Roman" panose="02020603050405020304" pitchFamily="18" charset="0"/>
                        <a:ea typeface="Calibri" panose="020F0502020204030204" pitchFamily="34" charset="0"/>
                      </a:endParaRPr>
                    </a:p>
                  </a:txBody>
                  <a:tcPr marL="45720" marR="73025" marT="0" marB="0"/>
                </a:tc>
                <a:extLst>
                  <a:ext uri="{0D108BD9-81ED-4DB2-BD59-A6C34878D82A}">
                    <a16:rowId xmlns:a16="http://schemas.microsoft.com/office/drawing/2014/main" val="329961017"/>
                  </a:ext>
                </a:extLst>
              </a:tr>
              <a:tr h="202563">
                <a:tc>
                  <a:txBody>
                    <a:bodyPr/>
                    <a:lstStyle/>
                    <a:p>
                      <a:pPr marL="0" marR="0" indent="0">
                        <a:spcBef>
                          <a:spcPts val="0"/>
                        </a:spcBef>
                        <a:spcAft>
                          <a:spcPts val="0"/>
                        </a:spcAft>
                      </a:pPr>
                      <a:r>
                        <a:rPr lang="en-US" sz="1000">
                          <a:effectLst/>
                        </a:rPr>
                        <a:t>Agriculture </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39</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2</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4</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2</a:t>
                      </a:r>
                      <a:endParaRPr lang="en-US" sz="1000">
                        <a:effectLst/>
                        <a:latin typeface="Times New Roman" panose="02020603050405020304" pitchFamily="18" charset="0"/>
                        <a:ea typeface="Calibri" panose="020F0502020204030204" pitchFamily="34" charset="0"/>
                      </a:endParaRPr>
                    </a:p>
                  </a:txBody>
                  <a:tcPr marL="45720" marR="73025" marT="0" marB="0"/>
                </a:tc>
                <a:extLst>
                  <a:ext uri="{0D108BD9-81ED-4DB2-BD59-A6C34878D82A}">
                    <a16:rowId xmlns:a16="http://schemas.microsoft.com/office/drawing/2014/main" val="3118712039"/>
                  </a:ext>
                </a:extLst>
              </a:tr>
              <a:tr h="201277">
                <a:tc>
                  <a:txBody>
                    <a:bodyPr/>
                    <a:lstStyle/>
                    <a:p>
                      <a:pPr marL="0" marR="0" indent="0">
                        <a:spcBef>
                          <a:spcPts val="0"/>
                        </a:spcBef>
                        <a:spcAft>
                          <a:spcPts val="0"/>
                        </a:spcAft>
                      </a:pPr>
                      <a:r>
                        <a:rPr lang="en-US" sz="1000">
                          <a:effectLst/>
                        </a:rPr>
                        <a:t>Modeled Natural</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dirty="0">
                          <a:effectLst/>
                        </a:rPr>
                        <a:t>703</a:t>
                      </a:r>
                      <a:endParaRPr lang="en-US" sz="1000" dirty="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118</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29</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54</a:t>
                      </a:r>
                      <a:endParaRPr lang="en-US" sz="1000">
                        <a:effectLst/>
                        <a:latin typeface="Times New Roman" panose="02020603050405020304" pitchFamily="18" charset="0"/>
                        <a:ea typeface="Calibri" panose="020F0502020204030204" pitchFamily="34" charset="0"/>
                      </a:endParaRPr>
                    </a:p>
                  </a:txBody>
                  <a:tcPr marL="45720" marR="73025" marT="0" marB="0"/>
                </a:tc>
                <a:extLst>
                  <a:ext uri="{0D108BD9-81ED-4DB2-BD59-A6C34878D82A}">
                    <a16:rowId xmlns:a16="http://schemas.microsoft.com/office/drawing/2014/main" val="63286427"/>
                  </a:ext>
                </a:extLst>
              </a:tr>
              <a:tr h="160764">
                <a:tc>
                  <a:txBody>
                    <a:bodyPr/>
                    <a:lstStyle/>
                    <a:p>
                      <a:pPr marL="0" marR="0" indent="698500">
                        <a:spcBef>
                          <a:spcPts val="0"/>
                        </a:spcBef>
                        <a:spcAft>
                          <a:spcPts val="0"/>
                        </a:spcAft>
                      </a:pPr>
                      <a:r>
                        <a:rPr lang="en-US" sz="1000">
                          <a:effectLst/>
                        </a:rPr>
                        <a:t>-Tree</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339</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37</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10</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28</a:t>
                      </a:r>
                      <a:endParaRPr lang="en-US" sz="1000">
                        <a:effectLst/>
                        <a:latin typeface="Times New Roman" panose="02020603050405020304" pitchFamily="18" charset="0"/>
                        <a:ea typeface="Calibri" panose="020F0502020204030204" pitchFamily="34" charset="0"/>
                      </a:endParaRPr>
                    </a:p>
                  </a:txBody>
                  <a:tcPr marL="45720" marR="73025" marT="0" marB="0"/>
                </a:tc>
                <a:extLst>
                  <a:ext uri="{0D108BD9-81ED-4DB2-BD59-A6C34878D82A}">
                    <a16:rowId xmlns:a16="http://schemas.microsoft.com/office/drawing/2014/main" val="1185786536"/>
                  </a:ext>
                </a:extLst>
              </a:tr>
              <a:tr h="154977">
                <a:tc>
                  <a:txBody>
                    <a:bodyPr/>
                    <a:lstStyle/>
                    <a:p>
                      <a:pPr marL="0" marR="0" indent="698500">
                        <a:spcBef>
                          <a:spcPts val="0"/>
                        </a:spcBef>
                        <a:spcAft>
                          <a:spcPts val="0"/>
                        </a:spcAft>
                      </a:pPr>
                      <a:r>
                        <a:rPr lang="en-US" sz="1000">
                          <a:effectLst/>
                        </a:rPr>
                        <a:t>-Shrub</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145</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42</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10</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9</a:t>
                      </a:r>
                      <a:endParaRPr lang="en-US" sz="1000">
                        <a:effectLst/>
                        <a:latin typeface="Times New Roman" panose="02020603050405020304" pitchFamily="18" charset="0"/>
                        <a:ea typeface="Calibri" panose="020F0502020204030204" pitchFamily="34" charset="0"/>
                      </a:endParaRPr>
                    </a:p>
                  </a:txBody>
                  <a:tcPr marL="45720" marR="73025" marT="0" marB="0"/>
                </a:tc>
                <a:extLst>
                  <a:ext uri="{0D108BD9-81ED-4DB2-BD59-A6C34878D82A}">
                    <a16:rowId xmlns:a16="http://schemas.microsoft.com/office/drawing/2014/main" val="3850010046"/>
                  </a:ext>
                </a:extLst>
              </a:tr>
              <a:tr h="201277">
                <a:tc>
                  <a:txBody>
                    <a:bodyPr/>
                    <a:lstStyle/>
                    <a:p>
                      <a:pPr marL="0" marR="0" indent="698500">
                        <a:spcBef>
                          <a:spcPts val="0"/>
                        </a:spcBef>
                        <a:spcAft>
                          <a:spcPts val="0"/>
                        </a:spcAft>
                      </a:pPr>
                      <a:r>
                        <a:rPr lang="en-US" sz="1000">
                          <a:effectLst/>
                        </a:rPr>
                        <a:t>- Herb</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157</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26</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6</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7</a:t>
                      </a:r>
                      <a:endParaRPr lang="en-US" sz="1000">
                        <a:effectLst/>
                        <a:latin typeface="Times New Roman" panose="02020603050405020304" pitchFamily="18" charset="0"/>
                        <a:ea typeface="Calibri" panose="020F0502020204030204" pitchFamily="34" charset="0"/>
                      </a:endParaRPr>
                    </a:p>
                  </a:txBody>
                  <a:tcPr marL="45720" marR="73025" marT="0" marB="0"/>
                </a:tc>
                <a:extLst>
                  <a:ext uri="{0D108BD9-81ED-4DB2-BD59-A6C34878D82A}">
                    <a16:rowId xmlns:a16="http://schemas.microsoft.com/office/drawing/2014/main" val="2889494642"/>
                  </a:ext>
                </a:extLst>
              </a:tr>
              <a:tr h="212852">
                <a:tc>
                  <a:txBody>
                    <a:bodyPr/>
                    <a:lstStyle/>
                    <a:p>
                      <a:pPr marL="0" marR="0" indent="698500">
                        <a:spcBef>
                          <a:spcPts val="0"/>
                        </a:spcBef>
                        <a:spcAft>
                          <a:spcPts val="0"/>
                        </a:spcAft>
                      </a:pPr>
                      <a:r>
                        <a:rPr lang="en-US" sz="1000">
                          <a:effectLst/>
                        </a:rPr>
                        <a:t>- Sparse</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62</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13</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3</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10</a:t>
                      </a:r>
                      <a:endParaRPr lang="en-US" sz="1000">
                        <a:effectLst/>
                        <a:latin typeface="Times New Roman" panose="02020603050405020304" pitchFamily="18" charset="0"/>
                        <a:ea typeface="Calibri" panose="020F0502020204030204" pitchFamily="34" charset="0"/>
                      </a:endParaRPr>
                    </a:p>
                  </a:txBody>
                  <a:tcPr marL="45720" marR="73025" marT="0" marB="0"/>
                </a:tc>
                <a:extLst>
                  <a:ext uri="{0D108BD9-81ED-4DB2-BD59-A6C34878D82A}">
                    <a16:rowId xmlns:a16="http://schemas.microsoft.com/office/drawing/2014/main" val="3168989104"/>
                  </a:ext>
                </a:extLst>
              </a:tr>
              <a:tr h="189702">
                <a:tc>
                  <a:txBody>
                    <a:bodyPr/>
                    <a:lstStyle/>
                    <a:p>
                      <a:pPr marL="0" marR="0" indent="0">
                        <a:spcBef>
                          <a:spcPts val="0"/>
                        </a:spcBef>
                        <a:spcAft>
                          <a:spcPts val="0"/>
                        </a:spcAft>
                      </a:pPr>
                      <a:r>
                        <a:rPr lang="en-US" sz="1000">
                          <a:effectLst/>
                        </a:rPr>
                        <a:t>Modeled Ruderal </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35</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5</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15</a:t>
                      </a:r>
                      <a:endParaRPr lang="en-US" sz="1000">
                        <a:effectLst/>
                        <a:latin typeface="Times New Roman" panose="02020603050405020304" pitchFamily="18" charset="0"/>
                        <a:ea typeface="Calibri" panose="020F0502020204030204" pitchFamily="34" charset="0"/>
                      </a:endParaRPr>
                    </a:p>
                  </a:txBody>
                  <a:tcPr marL="45720" marR="73025" marT="0" marB="0"/>
                </a:tc>
                <a:extLst>
                  <a:ext uri="{0D108BD9-81ED-4DB2-BD59-A6C34878D82A}">
                    <a16:rowId xmlns:a16="http://schemas.microsoft.com/office/drawing/2014/main" val="384154023"/>
                  </a:ext>
                </a:extLst>
              </a:tr>
              <a:tr h="183914">
                <a:tc>
                  <a:txBody>
                    <a:bodyPr/>
                    <a:lstStyle/>
                    <a:p>
                      <a:pPr marL="0" marR="0" indent="698500">
                        <a:spcBef>
                          <a:spcPts val="0"/>
                        </a:spcBef>
                        <a:spcAft>
                          <a:spcPts val="0"/>
                        </a:spcAft>
                      </a:pPr>
                      <a:r>
                        <a:rPr lang="en-US" sz="1000">
                          <a:effectLst/>
                        </a:rPr>
                        <a:t>-Tree</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8</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3</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5</a:t>
                      </a:r>
                      <a:endParaRPr lang="en-US" sz="1000">
                        <a:effectLst/>
                        <a:latin typeface="Times New Roman" panose="02020603050405020304" pitchFamily="18" charset="0"/>
                        <a:ea typeface="Calibri" panose="020F0502020204030204" pitchFamily="34" charset="0"/>
                      </a:endParaRPr>
                    </a:p>
                  </a:txBody>
                  <a:tcPr marL="45720" marR="73025" marT="0" marB="0"/>
                </a:tc>
                <a:extLst>
                  <a:ext uri="{0D108BD9-81ED-4DB2-BD59-A6C34878D82A}">
                    <a16:rowId xmlns:a16="http://schemas.microsoft.com/office/drawing/2014/main" val="3570213691"/>
                  </a:ext>
                </a:extLst>
              </a:tr>
              <a:tr h="154333">
                <a:tc>
                  <a:txBody>
                    <a:bodyPr/>
                    <a:lstStyle/>
                    <a:p>
                      <a:pPr marL="0" marR="0" indent="698500">
                        <a:spcBef>
                          <a:spcPts val="0"/>
                        </a:spcBef>
                        <a:spcAft>
                          <a:spcPts val="0"/>
                        </a:spcAft>
                      </a:pPr>
                      <a:r>
                        <a:rPr lang="en-US" sz="1000">
                          <a:effectLst/>
                        </a:rPr>
                        <a:t>-Shrub</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12</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5</a:t>
                      </a:r>
                      <a:endParaRPr lang="en-US" sz="1000">
                        <a:effectLst/>
                        <a:latin typeface="Times New Roman" panose="02020603050405020304" pitchFamily="18" charset="0"/>
                        <a:ea typeface="Calibri" panose="020F0502020204030204" pitchFamily="34" charset="0"/>
                      </a:endParaRPr>
                    </a:p>
                  </a:txBody>
                  <a:tcPr marL="45720" marR="73025" marT="0" marB="0"/>
                </a:tc>
                <a:extLst>
                  <a:ext uri="{0D108BD9-81ED-4DB2-BD59-A6C34878D82A}">
                    <a16:rowId xmlns:a16="http://schemas.microsoft.com/office/drawing/2014/main" val="865551171"/>
                  </a:ext>
                </a:extLst>
              </a:tr>
              <a:tr h="183914">
                <a:tc>
                  <a:txBody>
                    <a:bodyPr/>
                    <a:lstStyle/>
                    <a:p>
                      <a:pPr marL="0" marR="0" indent="698500">
                        <a:spcBef>
                          <a:spcPts val="0"/>
                        </a:spcBef>
                        <a:spcAft>
                          <a:spcPts val="0"/>
                        </a:spcAft>
                      </a:pPr>
                      <a:r>
                        <a:rPr lang="en-US" sz="1000">
                          <a:effectLst/>
                        </a:rPr>
                        <a:t>-Herb</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15</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2</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5</a:t>
                      </a:r>
                      <a:endParaRPr lang="en-US" sz="1000">
                        <a:effectLst/>
                        <a:latin typeface="Times New Roman" panose="02020603050405020304" pitchFamily="18" charset="0"/>
                        <a:ea typeface="Calibri" panose="020F0502020204030204" pitchFamily="34" charset="0"/>
                      </a:endParaRPr>
                    </a:p>
                  </a:txBody>
                  <a:tcPr marL="45720" marR="73025" marT="0" marB="0"/>
                </a:tc>
                <a:extLst>
                  <a:ext uri="{0D108BD9-81ED-4DB2-BD59-A6C34878D82A}">
                    <a16:rowId xmlns:a16="http://schemas.microsoft.com/office/drawing/2014/main" val="4141397623"/>
                  </a:ext>
                </a:extLst>
              </a:tr>
              <a:tr h="197097">
                <a:tc>
                  <a:txBody>
                    <a:bodyPr/>
                    <a:lstStyle/>
                    <a:p>
                      <a:pPr marL="0" marR="0" indent="0">
                        <a:spcBef>
                          <a:spcPts val="0"/>
                        </a:spcBef>
                        <a:spcAft>
                          <a:spcPts val="0"/>
                        </a:spcAft>
                      </a:pPr>
                      <a:r>
                        <a:rPr lang="en-US" sz="1000" dirty="0">
                          <a:effectLst/>
                        </a:rPr>
                        <a:t>Modeled Cultural</a:t>
                      </a:r>
                      <a:endParaRPr lang="en-US" sz="1000" dirty="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2</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3</a:t>
                      </a:r>
                      <a:endParaRPr lang="en-US" sz="1000">
                        <a:effectLst/>
                        <a:latin typeface="Times New Roman" panose="02020603050405020304" pitchFamily="18" charset="0"/>
                        <a:ea typeface="Calibri" panose="020F0502020204030204" pitchFamily="34" charset="0"/>
                      </a:endParaRPr>
                    </a:p>
                  </a:txBody>
                  <a:tcPr marL="45720" marR="73025" marT="0" marB="0"/>
                </a:tc>
                <a:extLst>
                  <a:ext uri="{0D108BD9-81ED-4DB2-BD59-A6C34878D82A}">
                    <a16:rowId xmlns:a16="http://schemas.microsoft.com/office/drawing/2014/main" val="470910182"/>
                  </a:ext>
                </a:extLst>
              </a:tr>
              <a:tr h="212852">
                <a:tc>
                  <a:txBody>
                    <a:bodyPr/>
                    <a:lstStyle/>
                    <a:p>
                      <a:pPr marL="0" marR="0" indent="0">
                        <a:spcBef>
                          <a:spcPts val="0"/>
                        </a:spcBef>
                        <a:spcAft>
                          <a:spcPts val="0"/>
                        </a:spcAft>
                      </a:pPr>
                      <a:r>
                        <a:rPr lang="en-US" sz="1000">
                          <a:effectLst/>
                        </a:rPr>
                        <a:t>Developed Ruderal </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40</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73025" marT="0" marB="0"/>
                </a:tc>
                <a:extLst>
                  <a:ext uri="{0D108BD9-81ED-4DB2-BD59-A6C34878D82A}">
                    <a16:rowId xmlns:a16="http://schemas.microsoft.com/office/drawing/2014/main" val="3208274308"/>
                  </a:ext>
                </a:extLst>
              </a:tr>
              <a:tr h="154333">
                <a:tc>
                  <a:txBody>
                    <a:bodyPr/>
                    <a:lstStyle/>
                    <a:p>
                      <a:pPr marL="0" marR="0" indent="0">
                        <a:spcBef>
                          <a:spcPts val="0"/>
                        </a:spcBef>
                        <a:spcAft>
                          <a:spcPts val="0"/>
                        </a:spcAft>
                      </a:pPr>
                      <a:r>
                        <a:rPr lang="en-US" sz="1000">
                          <a:effectLst/>
                        </a:rPr>
                        <a:t>Recently Disturbed </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9</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73025" marT="0" marB="0"/>
                </a:tc>
                <a:extLst>
                  <a:ext uri="{0D108BD9-81ED-4DB2-BD59-A6C34878D82A}">
                    <a16:rowId xmlns:a16="http://schemas.microsoft.com/office/drawing/2014/main" val="935353924"/>
                  </a:ext>
                </a:extLst>
              </a:tr>
              <a:tr h="154333">
                <a:tc>
                  <a:txBody>
                    <a:bodyPr/>
                    <a:lstStyle/>
                    <a:p>
                      <a:pPr marL="0" marR="0" indent="0">
                        <a:spcBef>
                          <a:spcPts val="0"/>
                        </a:spcBef>
                        <a:spcAft>
                          <a:spcPts val="0"/>
                        </a:spcAft>
                      </a:pPr>
                      <a:r>
                        <a:rPr lang="en-US" sz="1000">
                          <a:effectLst/>
                        </a:rPr>
                        <a:t>Other (water, snow/ice) </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2</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2</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1</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1</a:t>
                      </a:r>
                      <a:endParaRPr lang="en-US" sz="1000">
                        <a:effectLst/>
                        <a:latin typeface="Times New Roman" panose="02020603050405020304" pitchFamily="18" charset="0"/>
                        <a:ea typeface="Calibri" panose="020F0502020204030204" pitchFamily="34" charset="0"/>
                      </a:endParaRPr>
                    </a:p>
                  </a:txBody>
                  <a:tcPr marL="45720" marR="73025" marT="0" marB="0"/>
                </a:tc>
                <a:extLst>
                  <a:ext uri="{0D108BD9-81ED-4DB2-BD59-A6C34878D82A}">
                    <a16:rowId xmlns:a16="http://schemas.microsoft.com/office/drawing/2014/main" val="4284084077"/>
                  </a:ext>
                </a:extLst>
              </a:tr>
              <a:tr h="154333">
                <a:tc>
                  <a:txBody>
                    <a:bodyPr/>
                    <a:lstStyle/>
                    <a:p>
                      <a:pPr marL="0" marR="0" indent="0">
                        <a:spcBef>
                          <a:spcPts val="0"/>
                        </a:spcBef>
                        <a:spcAft>
                          <a:spcPts val="0"/>
                        </a:spcAft>
                      </a:pPr>
                      <a:r>
                        <a:rPr lang="en-US" sz="1000">
                          <a:effectLst/>
                        </a:rPr>
                        <a:t>Total </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849</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118</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a:effectLst/>
                        </a:rPr>
                        <a:t>38</a:t>
                      </a:r>
                      <a:endParaRPr lang="en-US" sz="1000">
                        <a:effectLst/>
                        <a:latin typeface="Times New Roman" panose="02020603050405020304" pitchFamily="18" charset="0"/>
                        <a:ea typeface="Calibri" panose="020F0502020204030204" pitchFamily="34" charset="0"/>
                      </a:endParaRPr>
                    </a:p>
                  </a:txBody>
                  <a:tcPr marL="45720" marR="73025" marT="0" marB="0"/>
                </a:tc>
                <a:tc>
                  <a:txBody>
                    <a:bodyPr/>
                    <a:lstStyle/>
                    <a:p>
                      <a:pPr marL="0" marR="0" indent="0">
                        <a:spcBef>
                          <a:spcPts val="0"/>
                        </a:spcBef>
                        <a:spcAft>
                          <a:spcPts val="0"/>
                        </a:spcAft>
                      </a:pPr>
                      <a:r>
                        <a:rPr lang="en-US" sz="1000" dirty="0">
                          <a:effectLst/>
                        </a:rPr>
                        <a:t>73</a:t>
                      </a:r>
                      <a:endParaRPr lang="en-US" sz="1000" dirty="0">
                        <a:effectLst/>
                        <a:latin typeface="Times New Roman" panose="02020603050405020304" pitchFamily="18" charset="0"/>
                        <a:ea typeface="Calibri" panose="020F0502020204030204" pitchFamily="34" charset="0"/>
                      </a:endParaRPr>
                    </a:p>
                  </a:txBody>
                  <a:tcPr marL="45720" marR="73025" marT="0" marB="0"/>
                </a:tc>
                <a:extLst>
                  <a:ext uri="{0D108BD9-81ED-4DB2-BD59-A6C34878D82A}">
                    <a16:rowId xmlns:a16="http://schemas.microsoft.com/office/drawing/2014/main" val="3524348460"/>
                  </a:ext>
                </a:extLst>
              </a:tr>
            </a:tbl>
          </a:graphicData>
        </a:graphic>
      </p:graphicFrame>
      <p:graphicFrame>
        <p:nvGraphicFramePr>
          <p:cNvPr id="4" name="Table 3">
            <a:extLst>
              <a:ext uri="{FF2B5EF4-FFF2-40B4-BE49-F238E27FC236}">
                <a16:creationId xmlns:a16="http://schemas.microsoft.com/office/drawing/2014/main" id="{574683E0-6509-44E0-B6AD-CE478372F14C}"/>
              </a:ext>
            </a:extLst>
          </p:cNvPr>
          <p:cNvGraphicFramePr>
            <a:graphicFrameLocks noGrp="1"/>
          </p:cNvGraphicFramePr>
          <p:nvPr>
            <p:extLst>
              <p:ext uri="{D42A27DB-BD31-4B8C-83A1-F6EECF244321}">
                <p14:modId xmlns:p14="http://schemas.microsoft.com/office/powerpoint/2010/main" val="1068980990"/>
              </p:ext>
            </p:extLst>
          </p:nvPr>
        </p:nvGraphicFramePr>
        <p:xfrm>
          <a:off x="6096000" y="1918969"/>
          <a:ext cx="5549901" cy="3105549"/>
        </p:xfrm>
        <a:graphic>
          <a:graphicData uri="http://schemas.openxmlformats.org/drawingml/2006/table">
            <a:tbl>
              <a:tblPr firstRow="1" firstCol="1" bandRow="1">
                <a:tableStyleId>{9DCAF9ED-07DC-4A11-8D7F-57B35C25682E}</a:tableStyleId>
              </a:tblPr>
              <a:tblGrid>
                <a:gridCol w="1769349">
                  <a:extLst>
                    <a:ext uri="{9D8B030D-6E8A-4147-A177-3AD203B41FA5}">
                      <a16:colId xmlns:a16="http://schemas.microsoft.com/office/drawing/2014/main" val="2063491953"/>
                    </a:ext>
                  </a:extLst>
                </a:gridCol>
                <a:gridCol w="973778">
                  <a:extLst>
                    <a:ext uri="{9D8B030D-6E8A-4147-A177-3AD203B41FA5}">
                      <a16:colId xmlns:a16="http://schemas.microsoft.com/office/drawing/2014/main" val="3280939819"/>
                    </a:ext>
                  </a:extLst>
                </a:gridCol>
                <a:gridCol w="916498">
                  <a:extLst>
                    <a:ext uri="{9D8B030D-6E8A-4147-A177-3AD203B41FA5}">
                      <a16:colId xmlns:a16="http://schemas.microsoft.com/office/drawing/2014/main" val="3873788888"/>
                    </a:ext>
                  </a:extLst>
                </a:gridCol>
                <a:gridCol w="973778">
                  <a:extLst>
                    <a:ext uri="{9D8B030D-6E8A-4147-A177-3AD203B41FA5}">
                      <a16:colId xmlns:a16="http://schemas.microsoft.com/office/drawing/2014/main" val="269260128"/>
                    </a:ext>
                  </a:extLst>
                </a:gridCol>
                <a:gridCol w="916498">
                  <a:extLst>
                    <a:ext uri="{9D8B030D-6E8A-4147-A177-3AD203B41FA5}">
                      <a16:colId xmlns:a16="http://schemas.microsoft.com/office/drawing/2014/main" val="3243741401"/>
                    </a:ext>
                  </a:extLst>
                </a:gridCol>
              </a:tblGrid>
              <a:tr h="231976">
                <a:tc>
                  <a:txBody>
                    <a:bodyPr/>
                    <a:lstStyle/>
                    <a:p>
                      <a:pPr marL="0" marR="0" algn="l">
                        <a:spcBef>
                          <a:spcPts val="0"/>
                        </a:spcBef>
                        <a:spcAft>
                          <a:spcPts val="0"/>
                        </a:spcAft>
                      </a:pPr>
                      <a:r>
                        <a:rPr lang="en-US" sz="1000" dirty="0">
                          <a:effectLst/>
                        </a:rPr>
                        <a:t>Type</a:t>
                      </a:r>
                      <a:endParaRPr lang="en-US" sz="10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720" marR="68580" marT="0" marB="0" anchor="ctr"/>
                </a:tc>
                <a:tc>
                  <a:txBody>
                    <a:bodyPr/>
                    <a:lstStyle/>
                    <a:p>
                      <a:pPr marL="0" marR="0" algn="l">
                        <a:spcBef>
                          <a:spcPts val="0"/>
                        </a:spcBef>
                        <a:spcAft>
                          <a:spcPts val="0"/>
                        </a:spcAft>
                      </a:pPr>
                      <a:r>
                        <a:rPr lang="en-US" sz="1000">
                          <a:effectLst/>
                        </a:rPr>
                        <a:t>CONUS</a:t>
                      </a:r>
                      <a:endParaRPr lang="en-US" sz="1000" b="1">
                        <a:effectLst/>
                        <a:latin typeface="Arial Narrow" panose="020B0606020202030204" pitchFamily="34" charset="0"/>
                        <a:ea typeface="Calibri" panose="020F0502020204030204" pitchFamily="34" charset="0"/>
                        <a:cs typeface="Times New Roman" panose="02020603050405020304" pitchFamily="18" charset="0"/>
                      </a:endParaRPr>
                    </a:p>
                  </a:txBody>
                  <a:tcPr marL="45720" marR="68580" marT="0" marB="0" anchor="ctr"/>
                </a:tc>
                <a:tc>
                  <a:txBody>
                    <a:bodyPr/>
                    <a:lstStyle/>
                    <a:p>
                      <a:pPr marL="0" marR="0" algn="l">
                        <a:spcBef>
                          <a:spcPts val="0"/>
                        </a:spcBef>
                        <a:spcAft>
                          <a:spcPts val="0"/>
                        </a:spcAft>
                      </a:pPr>
                      <a:r>
                        <a:rPr lang="en-US" sz="1000">
                          <a:effectLst/>
                        </a:rPr>
                        <a:t>Alaska</a:t>
                      </a:r>
                      <a:endParaRPr lang="en-US" sz="1000" b="1">
                        <a:effectLst/>
                        <a:latin typeface="Arial Narrow" panose="020B0606020202030204" pitchFamily="34" charset="0"/>
                        <a:ea typeface="Calibri" panose="020F0502020204030204" pitchFamily="34" charset="0"/>
                        <a:cs typeface="Times New Roman" panose="02020603050405020304" pitchFamily="18" charset="0"/>
                      </a:endParaRPr>
                    </a:p>
                  </a:txBody>
                  <a:tcPr marL="45720" marR="68580" marT="0" marB="0" anchor="ctr"/>
                </a:tc>
                <a:tc>
                  <a:txBody>
                    <a:bodyPr/>
                    <a:lstStyle/>
                    <a:p>
                      <a:pPr marL="0" marR="0" algn="l">
                        <a:spcBef>
                          <a:spcPts val="0"/>
                        </a:spcBef>
                        <a:spcAft>
                          <a:spcPts val="0"/>
                        </a:spcAft>
                      </a:pPr>
                      <a:r>
                        <a:rPr lang="en-US" sz="1000">
                          <a:effectLst/>
                        </a:rPr>
                        <a:t>Hawaii</a:t>
                      </a:r>
                      <a:endParaRPr lang="en-US" sz="1000" b="1">
                        <a:effectLst/>
                        <a:latin typeface="Arial Narrow" panose="020B0606020202030204" pitchFamily="34" charset="0"/>
                        <a:ea typeface="Calibri" panose="020F0502020204030204" pitchFamily="34" charset="0"/>
                        <a:cs typeface="Times New Roman" panose="02020603050405020304" pitchFamily="18" charset="0"/>
                      </a:endParaRPr>
                    </a:p>
                  </a:txBody>
                  <a:tcPr marL="45720" marR="68580" marT="0" marB="0" anchor="ctr"/>
                </a:tc>
                <a:tc>
                  <a:txBody>
                    <a:bodyPr/>
                    <a:lstStyle/>
                    <a:p>
                      <a:pPr marL="0" marR="0" algn="l">
                        <a:spcBef>
                          <a:spcPts val="0"/>
                        </a:spcBef>
                        <a:spcAft>
                          <a:spcPts val="0"/>
                        </a:spcAft>
                      </a:pPr>
                      <a:r>
                        <a:rPr lang="en-US" sz="1000">
                          <a:effectLst/>
                        </a:rPr>
                        <a:t>Insular Areas</a:t>
                      </a:r>
                      <a:endParaRPr lang="en-US" sz="1000" b="1">
                        <a:effectLst/>
                        <a:latin typeface="Arial Narrow" panose="020B0606020202030204" pitchFamily="34" charset="0"/>
                        <a:ea typeface="Calibri" panose="020F0502020204030204" pitchFamily="34" charset="0"/>
                        <a:cs typeface="Times New Roman" panose="02020603050405020304" pitchFamily="18" charset="0"/>
                      </a:endParaRPr>
                    </a:p>
                  </a:txBody>
                  <a:tcPr marL="45720" marR="68580" marT="0" marB="0" anchor="ctr"/>
                </a:tc>
                <a:extLst>
                  <a:ext uri="{0D108BD9-81ED-4DB2-BD59-A6C34878D82A}">
                    <a16:rowId xmlns:a16="http://schemas.microsoft.com/office/drawing/2014/main" val="2019207282"/>
                  </a:ext>
                </a:extLst>
              </a:tr>
              <a:tr h="249616">
                <a:tc>
                  <a:txBody>
                    <a:bodyPr/>
                    <a:lstStyle/>
                    <a:p>
                      <a:pPr marL="0" marR="0" indent="0">
                        <a:spcBef>
                          <a:spcPts val="0"/>
                        </a:spcBef>
                        <a:spcAft>
                          <a:spcPts val="0"/>
                        </a:spcAft>
                      </a:pPr>
                      <a:r>
                        <a:rPr lang="en-US" sz="1000">
                          <a:effectLst/>
                        </a:rPr>
                        <a:t>Developed</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25</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4</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4</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4</a:t>
                      </a:r>
                      <a:endParaRPr lang="en-US" sz="1000">
                        <a:effectLst/>
                        <a:latin typeface="Times New Roman" panose="02020603050405020304" pitchFamily="18" charset="0"/>
                        <a:ea typeface="Calibri" panose="020F0502020204030204" pitchFamily="34" charset="0"/>
                      </a:endParaRPr>
                    </a:p>
                  </a:txBody>
                  <a:tcPr marL="45720" marR="68580" marT="0" marB="0"/>
                </a:tc>
                <a:extLst>
                  <a:ext uri="{0D108BD9-81ED-4DB2-BD59-A6C34878D82A}">
                    <a16:rowId xmlns:a16="http://schemas.microsoft.com/office/drawing/2014/main" val="3335856831"/>
                  </a:ext>
                </a:extLst>
              </a:tr>
              <a:tr h="167340">
                <a:tc>
                  <a:txBody>
                    <a:bodyPr/>
                    <a:lstStyle/>
                    <a:p>
                      <a:pPr marL="0" marR="0" indent="0">
                        <a:spcBef>
                          <a:spcPts val="0"/>
                        </a:spcBef>
                        <a:spcAft>
                          <a:spcPts val="0"/>
                        </a:spcAft>
                      </a:pPr>
                      <a:r>
                        <a:rPr lang="en-US" sz="1000">
                          <a:effectLst/>
                        </a:rPr>
                        <a:t>Agriculture</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39</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2</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4</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2</a:t>
                      </a:r>
                      <a:endParaRPr lang="en-US" sz="1000">
                        <a:effectLst/>
                        <a:latin typeface="Times New Roman" panose="02020603050405020304" pitchFamily="18" charset="0"/>
                        <a:ea typeface="Calibri" panose="020F0502020204030204" pitchFamily="34" charset="0"/>
                      </a:endParaRPr>
                    </a:p>
                  </a:txBody>
                  <a:tcPr marL="45720" marR="68580" marT="0" marB="0"/>
                </a:tc>
                <a:extLst>
                  <a:ext uri="{0D108BD9-81ED-4DB2-BD59-A6C34878D82A}">
                    <a16:rowId xmlns:a16="http://schemas.microsoft.com/office/drawing/2014/main" val="3324483626"/>
                  </a:ext>
                </a:extLst>
              </a:tr>
              <a:tr h="167340">
                <a:tc>
                  <a:txBody>
                    <a:bodyPr/>
                    <a:lstStyle/>
                    <a:p>
                      <a:pPr marL="0" marR="0" indent="0">
                        <a:spcBef>
                          <a:spcPts val="0"/>
                        </a:spcBef>
                        <a:spcAft>
                          <a:spcPts val="0"/>
                        </a:spcAft>
                      </a:pPr>
                      <a:r>
                        <a:rPr lang="en-US" sz="1000">
                          <a:effectLst/>
                        </a:rPr>
                        <a:t>Modeled Natural</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395</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39</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24</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45</a:t>
                      </a:r>
                      <a:endParaRPr lang="en-US" sz="1000">
                        <a:effectLst/>
                        <a:latin typeface="Times New Roman" panose="02020603050405020304" pitchFamily="18" charset="0"/>
                        <a:ea typeface="Calibri" panose="020F0502020204030204" pitchFamily="34" charset="0"/>
                      </a:endParaRPr>
                    </a:p>
                  </a:txBody>
                  <a:tcPr marL="45720" marR="68580" marT="0" marB="0"/>
                </a:tc>
                <a:extLst>
                  <a:ext uri="{0D108BD9-81ED-4DB2-BD59-A6C34878D82A}">
                    <a16:rowId xmlns:a16="http://schemas.microsoft.com/office/drawing/2014/main" val="3403169452"/>
                  </a:ext>
                </a:extLst>
              </a:tr>
              <a:tr h="167340">
                <a:tc>
                  <a:txBody>
                    <a:bodyPr/>
                    <a:lstStyle/>
                    <a:p>
                      <a:pPr marL="457200" marR="0" indent="-228600">
                        <a:spcBef>
                          <a:spcPts val="0"/>
                        </a:spcBef>
                        <a:spcAft>
                          <a:spcPts val="0"/>
                        </a:spcAft>
                      </a:pPr>
                      <a:r>
                        <a:rPr lang="en-US" sz="1000">
                          <a:effectLst/>
                        </a:rPr>
                        <a:t>-	Herb</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93</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8</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6</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6</a:t>
                      </a:r>
                      <a:endParaRPr lang="en-US" sz="1000">
                        <a:effectLst/>
                        <a:latin typeface="Times New Roman" panose="02020603050405020304" pitchFamily="18" charset="0"/>
                        <a:ea typeface="Calibri" panose="020F0502020204030204" pitchFamily="34" charset="0"/>
                      </a:endParaRPr>
                    </a:p>
                  </a:txBody>
                  <a:tcPr marL="45720" marR="68580" marT="0" marB="0"/>
                </a:tc>
                <a:extLst>
                  <a:ext uri="{0D108BD9-81ED-4DB2-BD59-A6C34878D82A}">
                    <a16:rowId xmlns:a16="http://schemas.microsoft.com/office/drawing/2014/main" val="3929996432"/>
                  </a:ext>
                </a:extLst>
              </a:tr>
              <a:tr h="167340">
                <a:tc>
                  <a:txBody>
                    <a:bodyPr/>
                    <a:lstStyle/>
                    <a:p>
                      <a:pPr marL="457200" marR="0" indent="-228600">
                        <a:spcBef>
                          <a:spcPts val="0"/>
                        </a:spcBef>
                        <a:spcAft>
                          <a:spcPts val="0"/>
                        </a:spcAft>
                      </a:pPr>
                      <a:r>
                        <a:rPr lang="en-US" sz="1000">
                          <a:effectLst/>
                        </a:rPr>
                        <a:t>-	Shrub</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113</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14</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7</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9</a:t>
                      </a:r>
                      <a:endParaRPr lang="en-US" sz="1000">
                        <a:effectLst/>
                        <a:latin typeface="Times New Roman" panose="02020603050405020304" pitchFamily="18" charset="0"/>
                        <a:ea typeface="Calibri" panose="020F0502020204030204" pitchFamily="34" charset="0"/>
                      </a:endParaRPr>
                    </a:p>
                  </a:txBody>
                  <a:tcPr marL="45720" marR="68580" marT="0" marB="0"/>
                </a:tc>
                <a:extLst>
                  <a:ext uri="{0D108BD9-81ED-4DB2-BD59-A6C34878D82A}">
                    <a16:rowId xmlns:a16="http://schemas.microsoft.com/office/drawing/2014/main" val="3950002642"/>
                  </a:ext>
                </a:extLst>
              </a:tr>
              <a:tr h="167340">
                <a:tc>
                  <a:txBody>
                    <a:bodyPr/>
                    <a:lstStyle/>
                    <a:p>
                      <a:pPr marL="457200" marR="0" indent="-228600">
                        <a:spcBef>
                          <a:spcPts val="0"/>
                        </a:spcBef>
                        <a:spcAft>
                          <a:spcPts val="0"/>
                        </a:spcAft>
                      </a:pPr>
                      <a:r>
                        <a:rPr lang="en-US" sz="1000">
                          <a:effectLst/>
                        </a:rPr>
                        <a:t>-	Sparse</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34</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7</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4</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9</a:t>
                      </a:r>
                      <a:endParaRPr lang="en-US" sz="1000">
                        <a:effectLst/>
                        <a:latin typeface="Times New Roman" panose="02020603050405020304" pitchFamily="18" charset="0"/>
                        <a:ea typeface="Calibri" panose="020F0502020204030204" pitchFamily="34" charset="0"/>
                      </a:endParaRPr>
                    </a:p>
                  </a:txBody>
                  <a:tcPr marL="45720" marR="68580" marT="0" marB="0"/>
                </a:tc>
                <a:extLst>
                  <a:ext uri="{0D108BD9-81ED-4DB2-BD59-A6C34878D82A}">
                    <a16:rowId xmlns:a16="http://schemas.microsoft.com/office/drawing/2014/main" val="4108033368"/>
                  </a:ext>
                </a:extLst>
              </a:tr>
              <a:tr h="221029">
                <a:tc>
                  <a:txBody>
                    <a:bodyPr/>
                    <a:lstStyle/>
                    <a:p>
                      <a:pPr marL="457200" marR="0" indent="-228600">
                        <a:spcBef>
                          <a:spcPts val="0"/>
                        </a:spcBef>
                        <a:spcAft>
                          <a:spcPts val="0"/>
                        </a:spcAft>
                      </a:pPr>
                      <a:r>
                        <a:rPr lang="en-US" sz="1000">
                          <a:effectLst/>
                        </a:rPr>
                        <a:t>-	Tree</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155</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10</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7</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21</a:t>
                      </a:r>
                      <a:endParaRPr lang="en-US" sz="1000">
                        <a:effectLst/>
                        <a:latin typeface="Times New Roman" panose="02020603050405020304" pitchFamily="18" charset="0"/>
                        <a:ea typeface="Calibri" panose="020F0502020204030204" pitchFamily="34" charset="0"/>
                      </a:endParaRPr>
                    </a:p>
                  </a:txBody>
                  <a:tcPr marL="45720" marR="68580" marT="0" marB="0"/>
                </a:tc>
                <a:extLst>
                  <a:ext uri="{0D108BD9-81ED-4DB2-BD59-A6C34878D82A}">
                    <a16:rowId xmlns:a16="http://schemas.microsoft.com/office/drawing/2014/main" val="2903296496"/>
                  </a:ext>
                </a:extLst>
              </a:tr>
              <a:tr h="167340">
                <a:tc>
                  <a:txBody>
                    <a:bodyPr/>
                    <a:lstStyle/>
                    <a:p>
                      <a:pPr marL="0" marR="0" indent="0">
                        <a:spcBef>
                          <a:spcPts val="0"/>
                        </a:spcBef>
                        <a:spcAft>
                          <a:spcPts val="0"/>
                        </a:spcAft>
                      </a:pPr>
                      <a:r>
                        <a:rPr lang="en-US" sz="1000">
                          <a:effectLst/>
                        </a:rPr>
                        <a:t>Modeled Ruderal</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35</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5</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14</a:t>
                      </a:r>
                      <a:endParaRPr lang="en-US" sz="1000">
                        <a:effectLst/>
                        <a:latin typeface="Times New Roman" panose="02020603050405020304" pitchFamily="18" charset="0"/>
                        <a:ea typeface="Calibri" panose="020F0502020204030204" pitchFamily="34" charset="0"/>
                      </a:endParaRPr>
                    </a:p>
                  </a:txBody>
                  <a:tcPr marL="45720" marR="68580" marT="0" marB="0"/>
                </a:tc>
                <a:extLst>
                  <a:ext uri="{0D108BD9-81ED-4DB2-BD59-A6C34878D82A}">
                    <a16:rowId xmlns:a16="http://schemas.microsoft.com/office/drawing/2014/main" val="3947984991"/>
                  </a:ext>
                </a:extLst>
              </a:tr>
              <a:tr h="167340">
                <a:tc>
                  <a:txBody>
                    <a:bodyPr/>
                    <a:lstStyle/>
                    <a:p>
                      <a:pPr marL="457200" marR="0" indent="-228600">
                        <a:spcBef>
                          <a:spcPts val="0"/>
                        </a:spcBef>
                        <a:spcAft>
                          <a:spcPts val="0"/>
                        </a:spcAft>
                      </a:pPr>
                      <a:r>
                        <a:rPr lang="en-US" sz="1000">
                          <a:effectLst/>
                        </a:rPr>
                        <a:t>-	Herb</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15</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2</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5</a:t>
                      </a:r>
                      <a:endParaRPr lang="en-US" sz="1000">
                        <a:effectLst/>
                        <a:latin typeface="Times New Roman" panose="02020603050405020304" pitchFamily="18" charset="0"/>
                        <a:ea typeface="Calibri" panose="020F0502020204030204" pitchFamily="34" charset="0"/>
                      </a:endParaRPr>
                    </a:p>
                  </a:txBody>
                  <a:tcPr marL="45720" marR="68580" marT="0" marB="0"/>
                </a:tc>
                <a:extLst>
                  <a:ext uri="{0D108BD9-81ED-4DB2-BD59-A6C34878D82A}">
                    <a16:rowId xmlns:a16="http://schemas.microsoft.com/office/drawing/2014/main" val="634770306"/>
                  </a:ext>
                </a:extLst>
              </a:tr>
              <a:tr h="167340">
                <a:tc>
                  <a:txBody>
                    <a:bodyPr/>
                    <a:lstStyle/>
                    <a:p>
                      <a:pPr marL="457200" marR="0" indent="-228600">
                        <a:spcBef>
                          <a:spcPts val="0"/>
                        </a:spcBef>
                        <a:spcAft>
                          <a:spcPts val="0"/>
                        </a:spcAft>
                      </a:pPr>
                      <a:r>
                        <a:rPr lang="en-US" sz="1000">
                          <a:effectLst/>
                        </a:rPr>
                        <a:t>-	Shrub</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12</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5</a:t>
                      </a:r>
                      <a:endParaRPr lang="en-US" sz="1000">
                        <a:effectLst/>
                        <a:latin typeface="Times New Roman" panose="02020603050405020304" pitchFamily="18" charset="0"/>
                        <a:ea typeface="Calibri" panose="020F0502020204030204" pitchFamily="34" charset="0"/>
                      </a:endParaRPr>
                    </a:p>
                  </a:txBody>
                  <a:tcPr marL="45720" marR="68580" marT="0" marB="0"/>
                </a:tc>
                <a:extLst>
                  <a:ext uri="{0D108BD9-81ED-4DB2-BD59-A6C34878D82A}">
                    <a16:rowId xmlns:a16="http://schemas.microsoft.com/office/drawing/2014/main" val="1839174488"/>
                  </a:ext>
                </a:extLst>
              </a:tr>
              <a:tr h="167340">
                <a:tc>
                  <a:txBody>
                    <a:bodyPr/>
                    <a:lstStyle/>
                    <a:p>
                      <a:pPr marL="457200" marR="0" indent="-228600">
                        <a:spcBef>
                          <a:spcPts val="0"/>
                        </a:spcBef>
                        <a:spcAft>
                          <a:spcPts val="0"/>
                        </a:spcAft>
                      </a:pPr>
                      <a:r>
                        <a:rPr lang="en-US" sz="1000">
                          <a:effectLst/>
                        </a:rPr>
                        <a:t>-	Tree</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8</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3</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4</a:t>
                      </a:r>
                      <a:endParaRPr lang="en-US" sz="1000">
                        <a:effectLst/>
                        <a:latin typeface="Times New Roman" panose="02020603050405020304" pitchFamily="18" charset="0"/>
                        <a:ea typeface="Calibri" panose="020F0502020204030204" pitchFamily="34" charset="0"/>
                      </a:endParaRPr>
                    </a:p>
                  </a:txBody>
                  <a:tcPr marL="45720" marR="68580" marT="0" marB="0"/>
                </a:tc>
                <a:extLst>
                  <a:ext uri="{0D108BD9-81ED-4DB2-BD59-A6C34878D82A}">
                    <a16:rowId xmlns:a16="http://schemas.microsoft.com/office/drawing/2014/main" val="533726938"/>
                  </a:ext>
                </a:extLst>
              </a:tr>
              <a:tr h="167340">
                <a:tc>
                  <a:txBody>
                    <a:bodyPr/>
                    <a:lstStyle/>
                    <a:p>
                      <a:pPr marL="0" marR="0" indent="0">
                        <a:spcBef>
                          <a:spcPts val="0"/>
                        </a:spcBef>
                        <a:spcAft>
                          <a:spcPts val="0"/>
                        </a:spcAft>
                      </a:pPr>
                      <a:r>
                        <a:rPr lang="en-US" sz="1000">
                          <a:effectLst/>
                        </a:rPr>
                        <a:t>Modeled Cultural</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2</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2</a:t>
                      </a:r>
                      <a:endParaRPr lang="en-US" sz="1000">
                        <a:effectLst/>
                        <a:latin typeface="Times New Roman" panose="02020603050405020304" pitchFamily="18" charset="0"/>
                        <a:ea typeface="Calibri" panose="020F0502020204030204" pitchFamily="34" charset="0"/>
                      </a:endParaRPr>
                    </a:p>
                  </a:txBody>
                  <a:tcPr marL="45720" marR="68580" marT="0" marB="0"/>
                </a:tc>
                <a:extLst>
                  <a:ext uri="{0D108BD9-81ED-4DB2-BD59-A6C34878D82A}">
                    <a16:rowId xmlns:a16="http://schemas.microsoft.com/office/drawing/2014/main" val="3362984603"/>
                  </a:ext>
                </a:extLst>
              </a:tr>
              <a:tr h="167340">
                <a:tc>
                  <a:txBody>
                    <a:bodyPr/>
                    <a:lstStyle/>
                    <a:p>
                      <a:pPr marL="0" marR="0" indent="0">
                        <a:spcBef>
                          <a:spcPts val="0"/>
                        </a:spcBef>
                        <a:spcAft>
                          <a:spcPts val="0"/>
                        </a:spcAft>
                      </a:pPr>
                      <a:r>
                        <a:rPr lang="en-US" sz="1000">
                          <a:effectLst/>
                        </a:rPr>
                        <a:t>Developed Ruderal</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40</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68580" marT="0" marB="0"/>
                </a:tc>
                <a:extLst>
                  <a:ext uri="{0D108BD9-81ED-4DB2-BD59-A6C34878D82A}">
                    <a16:rowId xmlns:a16="http://schemas.microsoft.com/office/drawing/2014/main" val="3824363057"/>
                  </a:ext>
                </a:extLst>
              </a:tr>
              <a:tr h="167340">
                <a:tc>
                  <a:txBody>
                    <a:bodyPr/>
                    <a:lstStyle/>
                    <a:p>
                      <a:pPr marL="0" marR="0" indent="0">
                        <a:spcBef>
                          <a:spcPts val="0"/>
                        </a:spcBef>
                        <a:spcAft>
                          <a:spcPts val="0"/>
                        </a:spcAft>
                      </a:pPr>
                      <a:r>
                        <a:rPr lang="en-US" sz="1000">
                          <a:effectLst/>
                        </a:rPr>
                        <a:t>Recently Disturbed</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9</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 </a:t>
                      </a:r>
                      <a:endParaRPr lang="en-US" sz="1000">
                        <a:effectLst/>
                        <a:latin typeface="Times New Roman" panose="02020603050405020304" pitchFamily="18" charset="0"/>
                        <a:ea typeface="Calibri" panose="020F0502020204030204" pitchFamily="34" charset="0"/>
                      </a:endParaRPr>
                    </a:p>
                  </a:txBody>
                  <a:tcPr marL="45720" marR="68580" marT="0" marB="0"/>
                </a:tc>
                <a:extLst>
                  <a:ext uri="{0D108BD9-81ED-4DB2-BD59-A6C34878D82A}">
                    <a16:rowId xmlns:a16="http://schemas.microsoft.com/office/drawing/2014/main" val="1937041108"/>
                  </a:ext>
                </a:extLst>
              </a:tr>
              <a:tr h="226810">
                <a:tc>
                  <a:txBody>
                    <a:bodyPr/>
                    <a:lstStyle/>
                    <a:p>
                      <a:pPr marL="0" marR="0" indent="0">
                        <a:spcBef>
                          <a:spcPts val="0"/>
                        </a:spcBef>
                        <a:spcAft>
                          <a:spcPts val="0"/>
                        </a:spcAft>
                      </a:pPr>
                      <a:r>
                        <a:rPr lang="en-US" sz="1000" dirty="0">
                          <a:effectLst/>
                        </a:rPr>
                        <a:t>Other (water, snow/ice)</a:t>
                      </a:r>
                      <a:endParaRPr lang="en-US" sz="1000" dirty="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2</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2</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1</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1</a:t>
                      </a:r>
                      <a:endParaRPr lang="en-US" sz="1000">
                        <a:effectLst/>
                        <a:latin typeface="Times New Roman" panose="02020603050405020304" pitchFamily="18" charset="0"/>
                        <a:ea typeface="Calibri" panose="020F0502020204030204" pitchFamily="34" charset="0"/>
                      </a:endParaRPr>
                    </a:p>
                  </a:txBody>
                  <a:tcPr marL="45720" marR="68580" marT="0" marB="0"/>
                </a:tc>
                <a:extLst>
                  <a:ext uri="{0D108BD9-81ED-4DB2-BD59-A6C34878D82A}">
                    <a16:rowId xmlns:a16="http://schemas.microsoft.com/office/drawing/2014/main" val="3303076050"/>
                  </a:ext>
                </a:extLst>
              </a:tr>
              <a:tr h="168038">
                <a:tc>
                  <a:txBody>
                    <a:bodyPr/>
                    <a:lstStyle/>
                    <a:p>
                      <a:pPr marL="0" marR="0" indent="0">
                        <a:spcBef>
                          <a:spcPts val="0"/>
                        </a:spcBef>
                        <a:spcAft>
                          <a:spcPts val="0"/>
                        </a:spcAft>
                      </a:pPr>
                      <a:r>
                        <a:rPr lang="en-US" sz="1000">
                          <a:effectLst/>
                        </a:rPr>
                        <a:t>Total</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541</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39</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a:effectLst/>
                        </a:rPr>
                        <a:t>33</a:t>
                      </a:r>
                      <a:endParaRPr lang="en-US" sz="1000">
                        <a:effectLst/>
                        <a:latin typeface="Times New Roman" panose="02020603050405020304" pitchFamily="18" charset="0"/>
                        <a:ea typeface="Calibri" panose="020F0502020204030204" pitchFamily="34" charset="0"/>
                      </a:endParaRPr>
                    </a:p>
                  </a:txBody>
                  <a:tcPr marL="45720" marR="68580" marT="0" marB="0"/>
                </a:tc>
                <a:tc>
                  <a:txBody>
                    <a:bodyPr/>
                    <a:lstStyle/>
                    <a:p>
                      <a:pPr marL="0" marR="0" indent="0">
                        <a:spcBef>
                          <a:spcPts val="0"/>
                        </a:spcBef>
                        <a:spcAft>
                          <a:spcPts val="0"/>
                        </a:spcAft>
                      </a:pPr>
                      <a:r>
                        <a:rPr lang="en-US" sz="1000" dirty="0">
                          <a:effectLst/>
                        </a:rPr>
                        <a:t>62</a:t>
                      </a:r>
                      <a:endParaRPr lang="en-US" sz="1000" dirty="0">
                        <a:effectLst/>
                        <a:latin typeface="Times New Roman" panose="02020603050405020304" pitchFamily="18" charset="0"/>
                        <a:ea typeface="Calibri" panose="020F0502020204030204" pitchFamily="34" charset="0"/>
                      </a:endParaRPr>
                    </a:p>
                  </a:txBody>
                  <a:tcPr marL="45720" marR="68580" marT="0" marB="0"/>
                </a:tc>
                <a:extLst>
                  <a:ext uri="{0D108BD9-81ED-4DB2-BD59-A6C34878D82A}">
                    <a16:rowId xmlns:a16="http://schemas.microsoft.com/office/drawing/2014/main" val="838282226"/>
                  </a:ext>
                </a:extLst>
              </a:tr>
            </a:tbl>
          </a:graphicData>
        </a:graphic>
      </p:graphicFrame>
      <p:sp>
        <p:nvSpPr>
          <p:cNvPr id="7" name="TextBox 6">
            <a:extLst>
              <a:ext uri="{FF2B5EF4-FFF2-40B4-BE49-F238E27FC236}">
                <a16:creationId xmlns:a16="http://schemas.microsoft.com/office/drawing/2014/main" id="{25EF24EE-2410-40FB-99BD-D90658A57DC3}"/>
              </a:ext>
            </a:extLst>
          </p:cNvPr>
          <p:cNvSpPr txBox="1"/>
          <p:nvPr/>
        </p:nvSpPr>
        <p:spPr>
          <a:xfrm>
            <a:off x="223520" y="1317228"/>
            <a:ext cx="4173002" cy="369332"/>
          </a:xfrm>
          <a:prstGeom prst="rect">
            <a:avLst/>
          </a:prstGeom>
          <a:noFill/>
        </p:spPr>
        <p:txBody>
          <a:bodyPr wrap="none" rtlCol="0">
            <a:spAutoFit/>
          </a:bodyPr>
          <a:lstStyle/>
          <a:p>
            <a:r>
              <a:rPr lang="en-US" dirty="0"/>
              <a:t>EVT- Ecological Systems (ES) Classes</a:t>
            </a:r>
          </a:p>
        </p:txBody>
      </p:sp>
      <p:sp>
        <p:nvSpPr>
          <p:cNvPr id="9" name="TextBox 8">
            <a:extLst>
              <a:ext uri="{FF2B5EF4-FFF2-40B4-BE49-F238E27FC236}">
                <a16:creationId xmlns:a16="http://schemas.microsoft.com/office/drawing/2014/main" id="{703C500C-BA71-41DB-8C8D-C81C17B7203E}"/>
              </a:ext>
            </a:extLst>
          </p:cNvPr>
          <p:cNvSpPr txBox="1"/>
          <p:nvPr/>
        </p:nvSpPr>
        <p:spPr>
          <a:xfrm>
            <a:off x="6014502" y="1323816"/>
            <a:ext cx="5057923" cy="369332"/>
          </a:xfrm>
          <a:prstGeom prst="rect">
            <a:avLst/>
          </a:prstGeom>
          <a:noFill/>
        </p:spPr>
        <p:txBody>
          <a:bodyPr wrap="none" rtlCol="0">
            <a:spAutoFit/>
          </a:bodyPr>
          <a:lstStyle/>
          <a:p>
            <a:r>
              <a:rPr lang="en-US" dirty="0"/>
              <a:t>EVT- National Vegetation Group Classes (NVC)</a:t>
            </a:r>
          </a:p>
        </p:txBody>
      </p:sp>
      <p:pic>
        <p:nvPicPr>
          <p:cNvPr id="10" name="Picture 9" descr="legend of EVT">
            <a:extLst>
              <a:ext uri="{FF2B5EF4-FFF2-40B4-BE49-F238E27FC236}">
                <a16:creationId xmlns:a16="http://schemas.microsoft.com/office/drawing/2014/main" id="{C85601F4-4690-4EFB-9DCA-C3B3A525472D}"/>
              </a:ext>
            </a:extLst>
          </p:cNvPr>
          <p:cNvPicPr>
            <a:picLocks noChangeAspect="1"/>
          </p:cNvPicPr>
          <p:nvPr/>
        </p:nvPicPr>
        <p:blipFill>
          <a:blip r:embed="rId4"/>
          <a:stretch>
            <a:fillRect/>
          </a:stretch>
        </p:blipFill>
        <p:spPr>
          <a:xfrm>
            <a:off x="57915" y="1790231"/>
            <a:ext cx="4183667" cy="4183667"/>
          </a:xfrm>
          <a:prstGeom prst="rect">
            <a:avLst/>
          </a:prstGeom>
        </p:spPr>
      </p:pic>
      <p:pic>
        <p:nvPicPr>
          <p:cNvPr id="16" name="Picture 15" descr="Legend of EVT">
            <a:extLst>
              <a:ext uri="{FF2B5EF4-FFF2-40B4-BE49-F238E27FC236}">
                <a16:creationId xmlns:a16="http://schemas.microsoft.com/office/drawing/2014/main" id="{E0B083AB-900A-4C97-9A61-0559D7F4B777}"/>
              </a:ext>
            </a:extLst>
          </p:cNvPr>
          <p:cNvPicPr>
            <a:picLocks noChangeAspect="1"/>
          </p:cNvPicPr>
          <p:nvPr/>
        </p:nvPicPr>
        <p:blipFill>
          <a:blip r:embed="rId5"/>
          <a:stretch>
            <a:fillRect/>
          </a:stretch>
        </p:blipFill>
        <p:spPr>
          <a:xfrm>
            <a:off x="7950420" y="1803407"/>
            <a:ext cx="3748526" cy="4202892"/>
          </a:xfrm>
          <a:prstGeom prst="rect">
            <a:avLst/>
          </a:prstGeom>
        </p:spPr>
      </p:pic>
      <p:pic>
        <p:nvPicPr>
          <p:cNvPr id="20" name="Picture 19" descr="Legend of EVT">
            <a:extLst>
              <a:ext uri="{FF2B5EF4-FFF2-40B4-BE49-F238E27FC236}">
                <a16:creationId xmlns:a16="http://schemas.microsoft.com/office/drawing/2014/main" id="{B3454787-B819-4986-BD31-5600CE3C8241}"/>
              </a:ext>
            </a:extLst>
          </p:cNvPr>
          <p:cNvPicPr>
            <a:picLocks noChangeAspect="1"/>
          </p:cNvPicPr>
          <p:nvPr/>
        </p:nvPicPr>
        <p:blipFill>
          <a:blip r:embed="rId6"/>
          <a:stretch>
            <a:fillRect/>
          </a:stretch>
        </p:blipFill>
        <p:spPr>
          <a:xfrm>
            <a:off x="4218498" y="1803407"/>
            <a:ext cx="3755004" cy="4177078"/>
          </a:xfrm>
          <a:prstGeom prst="rect">
            <a:avLst/>
          </a:prstGeom>
        </p:spPr>
      </p:pic>
    </p:spTree>
    <p:extLst>
      <p:ext uri="{BB962C8B-B14F-4D97-AF65-F5344CB8AC3E}">
        <p14:creationId xmlns:p14="http://schemas.microsoft.com/office/powerpoint/2010/main" val="111248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icture of US showing EVT">
            <a:extLst>
              <a:ext uri="{FF2B5EF4-FFF2-40B4-BE49-F238E27FC236}">
                <a16:creationId xmlns:a16="http://schemas.microsoft.com/office/drawing/2014/main" id="{CDFEC4D9-A265-417A-8881-6C12DF7D7C20}"/>
              </a:ext>
            </a:extLst>
          </p:cNvPr>
          <p:cNvPicPr>
            <a:picLocks noChangeAspect="1"/>
          </p:cNvPicPr>
          <p:nvPr/>
        </p:nvPicPr>
        <p:blipFill>
          <a:blip r:embed="rId3"/>
          <a:stretch>
            <a:fillRect/>
          </a:stretch>
        </p:blipFill>
        <p:spPr>
          <a:xfrm>
            <a:off x="142240" y="1759585"/>
            <a:ext cx="7783011" cy="4324954"/>
          </a:xfrm>
          <a:prstGeom prst="rect">
            <a:avLst/>
          </a:prstGeom>
        </p:spPr>
      </p:pic>
      <p:sp>
        <p:nvSpPr>
          <p:cNvPr id="2" name="Title 1">
            <a:extLst>
              <a:ext uri="{FF2B5EF4-FFF2-40B4-BE49-F238E27FC236}">
                <a16:creationId xmlns:a16="http://schemas.microsoft.com/office/drawing/2014/main" id="{B5096904-1B91-47F3-BCE2-A163BC4B1A4C}"/>
              </a:ext>
            </a:extLst>
          </p:cNvPr>
          <p:cNvSpPr>
            <a:spLocks noGrp="1"/>
          </p:cNvSpPr>
          <p:nvPr>
            <p:ph type="title"/>
          </p:nvPr>
        </p:nvSpPr>
        <p:spPr>
          <a:xfrm>
            <a:off x="142240" y="42628"/>
            <a:ext cx="12049760" cy="1643932"/>
          </a:xfrm>
        </p:spPr>
        <p:txBody>
          <a:bodyPr>
            <a:normAutofit/>
          </a:bodyPr>
          <a:lstStyle/>
          <a:p>
            <a:r>
              <a:rPr lang="en-US" sz="3600" dirty="0"/>
              <a:t>Vegetation: Existing Vegetation Type (EVT) </a:t>
            </a:r>
          </a:p>
        </p:txBody>
      </p:sp>
      <p:pic>
        <p:nvPicPr>
          <p:cNvPr id="6" name="Picture 5" descr="LANDFIRE logo">
            <a:extLst>
              <a:ext uri="{FF2B5EF4-FFF2-40B4-BE49-F238E27FC236}">
                <a16:creationId xmlns:a16="http://schemas.microsoft.com/office/drawing/2014/main" id="{D9055FEC-D54E-43B2-A162-CEDCC9398C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9435" y="6084539"/>
            <a:ext cx="1341748" cy="665977"/>
          </a:xfrm>
          <a:prstGeom prst="rect">
            <a:avLst/>
          </a:prstGeom>
        </p:spPr>
      </p:pic>
      <p:sp>
        <p:nvSpPr>
          <p:cNvPr id="7" name="TextBox 6">
            <a:extLst>
              <a:ext uri="{FF2B5EF4-FFF2-40B4-BE49-F238E27FC236}">
                <a16:creationId xmlns:a16="http://schemas.microsoft.com/office/drawing/2014/main" id="{25EF24EE-2410-40FB-99BD-D90658A57DC3}"/>
              </a:ext>
            </a:extLst>
          </p:cNvPr>
          <p:cNvSpPr txBox="1"/>
          <p:nvPr/>
        </p:nvSpPr>
        <p:spPr>
          <a:xfrm>
            <a:off x="223520" y="1317228"/>
            <a:ext cx="4173002" cy="369332"/>
          </a:xfrm>
          <a:prstGeom prst="rect">
            <a:avLst/>
          </a:prstGeom>
          <a:noFill/>
        </p:spPr>
        <p:txBody>
          <a:bodyPr wrap="none" rtlCol="0">
            <a:spAutoFit/>
          </a:bodyPr>
          <a:lstStyle/>
          <a:p>
            <a:r>
              <a:rPr lang="en-US" dirty="0"/>
              <a:t>EVT- Ecological Systems (ES) Classes</a:t>
            </a:r>
          </a:p>
        </p:txBody>
      </p:sp>
      <p:pic>
        <p:nvPicPr>
          <p:cNvPr id="12" name="Picture 11" descr="Blown Up portion of the US showing EVT">
            <a:extLst>
              <a:ext uri="{FF2B5EF4-FFF2-40B4-BE49-F238E27FC236}">
                <a16:creationId xmlns:a16="http://schemas.microsoft.com/office/drawing/2014/main" id="{DE7CD25B-96B0-41E8-B19C-42DEEA7946EE}"/>
              </a:ext>
            </a:extLst>
          </p:cNvPr>
          <p:cNvPicPr>
            <a:picLocks noChangeAspect="1"/>
          </p:cNvPicPr>
          <p:nvPr/>
        </p:nvPicPr>
        <p:blipFill>
          <a:blip r:embed="rId5"/>
          <a:stretch>
            <a:fillRect/>
          </a:stretch>
        </p:blipFill>
        <p:spPr>
          <a:xfrm>
            <a:off x="5979803" y="1256427"/>
            <a:ext cx="5988677" cy="4079862"/>
          </a:xfrm>
          <a:prstGeom prst="rect">
            <a:avLst/>
          </a:prstGeom>
        </p:spPr>
      </p:pic>
    </p:spTree>
    <p:extLst>
      <p:ext uri="{BB962C8B-B14F-4D97-AF65-F5344CB8AC3E}">
        <p14:creationId xmlns:p14="http://schemas.microsoft.com/office/powerpoint/2010/main" val="40338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Wood Type">
      <a:majorFont>
        <a:latin typeface="Arial Black" panose="020B0A040201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panose="020B06040202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BE1B6DD8-9976-4550-A6F4-B2DD4EA939DA}"/>
    </a:ext>
  </a:extLst>
</a:theme>
</file>

<file path=ppt/theme/theme2.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2FC25EB0F5F1B47A147C1069552941B" ma:contentTypeVersion="16" ma:contentTypeDescription="Create a new document." ma:contentTypeScope="" ma:versionID="65af8113833eef11bbdd0029917606d1">
  <xsd:schema xmlns:xsd="http://www.w3.org/2001/XMLSchema" xmlns:xs="http://www.w3.org/2001/XMLSchema" xmlns:p="http://schemas.microsoft.com/office/2006/metadata/properties" xmlns:ns2="f7150514-e00d-476b-bcb5-d5550f23b602" xmlns:ns3="b69ed995-7a83-40e1-bc38-91362fbbc812" xmlns:ns4="31062a0d-ede8-4112-b4bb-00a9c1bc8e16" targetNamespace="http://schemas.microsoft.com/office/2006/metadata/properties" ma:root="true" ma:fieldsID="26de409e5f252b7e7bd8a54fbe2249a3" ns2:_="" ns3:_="" ns4:_="">
    <xsd:import namespace="f7150514-e00d-476b-bcb5-d5550f23b602"/>
    <xsd:import namespace="b69ed995-7a83-40e1-bc38-91362fbbc812"/>
    <xsd:import namespace="31062a0d-ede8-4112-b4bb-00a9c1bc8e1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LengthInSeconds" minOccurs="0"/>
                <xsd:element ref="ns4:TaxCatchAll" minOccurs="0"/>
                <xsd:element ref="ns3:lcf76f155ced4ddcb4097134ff3c332f"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150514-e00d-476b-bcb5-d5550f23b60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69ed995-7a83-40e1-bc38-91362fbbc81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d46122e0-9f1a-4db9-8bb1-b9007d9eb88b}" ma:internalName="TaxCatchAll" ma:showField="CatchAllData" ma:web="f7150514-e00d-476b-bcb5-d5550f23b6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9ed995-7a83-40e1-bc38-91362fbbc812">
      <Terms xmlns="http://schemas.microsoft.com/office/infopath/2007/PartnerControls"/>
    </lcf76f155ced4ddcb4097134ff3c332f>
    <TaxCatchAll xmlns="31062a0d-ede8-4112-b4bb-00a9c1bc8e16" xsi:nil="true"/>
    <SharedWithUsers xmlns="f7150514-e00d-476b-bcb5-d5550f23b602">
      <UserInfo>
        <DisplayName>Picotte, Joshua J</DisplayName>
        <AccountId>31</AccountId>
        <AccountType/>
      </UserInfo>
      <UserInfo>
        <DisplayName>La Puma, Inga (Contractor)</DisplayName>
        <AccountId>30</AccountId>
        <AccountType/>
      </UserInfo>
      <UserInfo>
        <DisplayName>Bastian, Henry V</DisplayName>
        <AccountId>29</AccountId>
        <AccountType/>
      </UserInfo>
      <UserInfo>
        <DisplayName>Hyser, Marcine (Contractor)</DisplayName>
        <AccountId>42</AccountId>
        <AccountType/>
      </UserInfo>
      <UserInfo>
        <DisplayName>Connot, Joel (Contractor)</DisplayName>
        <AccountId>15</AccountId>
        <AccountType/>
      </UserInfo>
    </SharedWithUsers>
  </documentManagement>
</p:properties>
</file>

<file path=customXml/itemProps1.xml><?xml version="1.0" encoding="utf-8"?>
<ds:datastoreItem xmlns:ds="http://schemas.openxmlformats.org/officeDocument/2006/customXml" ds:itemID="{0E9A5EA3-895E-4214-9821-556319C72D6C}">
  <ds:schemaRefs>
    <ds:schemaRef ds:uri="http://schemas.microsoft.com/sharepoint/v3/contenttype/forms"/>
  </ds:schemaRefs>
</ds:datastoreItem>
</file>

<file path=customXml/itemProps2.xml><?xml version="1.0" encoding="utf-8"?>
<ds:datastoreItem xmlns:ds="http://schemas.openxmlformats.org/officeDocument/2006/customXml" ds:itemID="{AE59CECB-A80D-4A82-9D96-E22CE016A1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150514-e00d-476b-bcb5-d5550f23b602"/>
    <ds:schemaRef ds:uri="b69ed995-7a83-40e1-bc38-91362fbbc812"/>
    <ds:schemaRef ds:uri="31062a0d-ede8-4112-b4bb-00a9c1bc8e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ACBCB9-60F7-484B-958A-15054C7FE4EE}">
  <ds:schemaRefs>
    <ds:schemaRef ds:uri="http://purl.org/dc/elements/1.1/"/>
    <ds:schemaRef ds:uri="f7150514-e00d-476b-bcb5-d5550f23b602"/>
    <ds:schemaRef ds:uri="http://schemas.microsoft.com/office/2006/metadata/properties"/>
    <ds:schemaRef ds:uri="http://purl.org/dc/terms/"/>
    <ds:schemaRef ds:uri="b69ed995-7a83-40e1-bc38-91362fbbc812"/>
    <ds:schemaRef ds:uri="http://schemas.microsoft.com/office/2006/documentManagement/types"/>
    <ds:schemaRef ds:uri="31062a0d-ede8-4112-b4bb-00a9c1bc8e16"/>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TM03090434[[fn=Wood Type]]</Template>
  <TotalTime>0</TotalTime>
  <Words>3419</Words>
  <Application>Microsoft Office PowerPoint</Application>
  <PresentationFormat>Widescreen</PresentationFormat>
  <Paragraphs>620</Paragraphs>
  <Slides>45</Slides>
  <Notes>41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45</vt:i4>
      </vt:variant>
    </vt:vector>
  </HeadingPairs>
  <TitlesOfParts>
    <vt:vector size="58" baseType="lpstr">
      <vt:lpstr>Arial</vt:lpstr>
      <vt:lpstr>Arial Black</vt:lpstr>
      <vt:lpstr>Arial Narrow</vt:lpstr>
      <vt:lpstr>Calibri</vt:lpstr>
      <vt:lpstr>Cambria</vt:lpstr>
      <vt:lpstr>NexusSerif</vt:lpstr>
      <vt:lpstr>noto_serif</vt:lpstr>
      <vt:lpstr>Quattrocento Sans</vt:lpstr>
      <vt:lpstr>Rockwell Extra Bold</vt:lpstr>
      <vt:lpstr>Segoe UI</vt:lpstr>
      <vt:lpstr>Times New Roman</vt:lpstr>
      <vt:lpstr>Wingdings</vt:lpstr>
      <vt:lpstr>Wood Type</vt:lpstr>
      <vt:lpstr>LANDFIRE: Foundational data used to support Cohesive Strategy Goals</vt:lpstr>
      <vt:lpstr>LANDFIRE Overview </vt:lpstr>
      <vt:lpstr>LANDFIRE through the years</vt:lpstr>
      <vt:lpstr>LANDFIRE layers</vt:lpstr>
      <vt:lpstr>Reference: Events Geodatabase </vt:lpstr>
      <vt:lpstr>Disturbance: Annual/Historical</vt:lpstr>
      <vt:lpstr>Reference: LF Reference Database </vt:lpstr>
      <vt:lpstr>Vegetation: Existing Vegetation Type (EVT)</vt:lpstr>
      <vt:lpstr>Vegetation: Existing Vegetation Type (EVT) </vt:lpstr>
      <vt:lpstr>Mapping is modeling</vt:lpstr>
      <vt:lpstr>Vegetation: Existing Vegetation Cover (EVC)</vt:lpstr>
      <vt:lpstr>Vegetation: Existing Vegetation Height (EVH)</vt:lpstr>
      <vt:lpstr>Fuel: Fire Behavior Fuel Model 40 (FBFM40)</vt:lpstr>
      <vt:lpstr>Fuel: Fuel Characteristic Classification System (FCCS)</vt:lpstr>
      <vt:lpstr>Fuel: Seasonal Mod-FIS</vt:lpstr>
      <vt:lpstr>LANDFIRE layers</vt:lpstr>
      <vt:lpstr>CS and LANDFIRE</vt:lpstr>
      <vt:lpstr>Overview</vt:lpstr>
      <vt:lpstr>What is the situation? Spatial Context</vt:lpstr>
      <vt:lpstr>What is the situation? Spatial Context</vt:lpstr>
      <vt:lpstr>What is the situation? Spatial Context</vt:lpstr>
      <vt:lpstr>What is the situation? Relative Risk</vt:lpstr>
      <vt:lpstr>What is the situation? Relative Risk</vt:lpstr>
      <vt:lpstr>What is the situation? Relative Risk</vt:lpstr>
      <vt:lpstr>LANDFIRE layers</vt:lpstr>
      <vt:lpstr>What is the situation? Relative Risk</vt:lpstr>
      <vt:lpstr>What is the situation? Relative Risk</vt:lpstr>
      <vt:lpstr>Prioritize AND understand risk using LANDFIRE in IFTDSS</vt:lpstr>
      <vt:lpstr>More risk applications using LANDFIRE</vt:lpstr>
      <vt:lpstr>Overview</vt:lpstr>
      <vt:lpstr>Fire Adapted Communities: What can I do about it?</vt:lpstr>
      <vt:lpstr>What can I do about it?</vt:lpstr>
      <vt:lpstr>What can I do about it?</vt:lpstr>
      <vt:lpstr>What can I do about it?</vt:lpstr>
      <vt:lpstr>Overview</vt:lpstr>
      <vt:lpstr>Response to fire: Who can help me?</vt:lpstr>
      <vt:lpstr>Why are LF fuels used on incidents?</vt:lpstr>
      <vt:lpstr>Who can help me?</vt:lpstr>
      <vt:lpstr>Who can help me?</vt:lpstr>
      <vt:lpstr>Conclusions</vt:lpstr>
      <vt:lpstr>Planning ahead</vt:lpstr>
      <vt:lpstr>Stay in touch</vt:lpstr>
      <vt:lpstr>Join our Office Hour</vt:lpstr>
      <vt:lpstr>Acknowledgements</vt:lpstr>
      <vt:lpstr>Interactive Action Plan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LANDFIRE image-based annual prototype:</dc:title>
  <dc:creator/>
  <cp:lastModifiedBy/>
  <cp:revision>104</cp:revision>
  <dcterms:created xsi:type="dcterms:W3CDTF">2017-03-20T18:59:21Z</dcterms:created>
  <dcterms:modified xsi:type="dcterms:W3CDTF">2022-11-21T19:49:49Z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0x01010072FC25EB0F5F1B47A147C1069552941B</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_ExtendedDescription">
    <vt:lpwstr/>
  </property>
  <property fmtid="{D5CDD505-2E9C-101B-9397-08002B2CF9AE}" pid="9" name="MediaServiceImageTags">
    <vt:lpwstr/>
  </property>
  <property fmtid="{D5CDD505-2E9C-101B-9397-08002B2CF9AE}" pid="10" name="_MarkAsFinal">
    <vt:bool>true</vt:bool>
  </property>
</Properties>
</file>