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14" r:id="rId4"/>
  </p:sldMasterIdLst>
  <p:notesMasterIdLst>
    <p:notesMasterId r:id="rId18"/>
  </p:notesMasterIdLst>
  <p:handoutMasterIdLst>
    <p:handoutMasterId r:id="rId19"/>
  </p:handoutMasterIdLst>
  <p:sldIdLst>
    <p:sldId id="277" r:id="rId5"/>
    <p:sldId id="267" r:id="rId6"/>
    <p:sldId id="279" r:id="rId7"/>
    <p:sldId id="280" r:id="rId8"/>
    <p:sldId id="281" r:id="rId9"/>
    <p:sldId id="266" r:id="rId10"/>
    <p:sldId id="283" r:id="rId11"/>
    <p:sldId id="284" r:id="rId12"/>
    <p:sldId id="275" r:id="rId13"/>
    <p:sldId id="285" r:id="rId14"/>
    <p:sldId id="263" r:id="rId15"/>
    <p:sldId id="282" r:id="rId16"/>
    <p:sldId id="28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E5E112-5046-4177-88E7-14CF6CA8CA77}" v="8" dt="2022-10-21T14:17:36.248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0" autoAdjust="0"/>
    <p:restoredTop sz="86409" autoAdjust="0"/>
  </p:normalViewPr>
  <p:slideViewPr>
    <p:cSldViewPr snapToGrid="0">
      <p:cViewPr varScale="1">
        <p:scale>
          <a:sx n="73" d="100"/>
          <a:sy n="73" d="100"/>
        </p:scale>
        <p:origin x="1614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Along with a team of others, support vegetation mapping for LANDFIRE</a:t>
            </a:r>
          </a:p>
          <a:p>
            <a:r>
              <a:rPr lang="en-US" dirty="0"/>
              <a:t>LANDFIRE produces nearly 30 geospatial products for the United States</a:t>
            </a:r>
          </a:p>
          <a:p>
            <a:r>
              <a:rPr lang="en-US" dirty="0"/>
              <a:t>Related to Disturbances, Vegetation, Fuels, and Fire Regimes</a:t>
            </a:r>
          </a:p>
          <a:p>
            <a:r>
              <a:rPr lang="en-US" dirty="0"/>
              <a:t>Applications for wildland fire and land resource management among many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19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of different combination of image composites. </a:t>
            </a:r>
          </a:p>
          <a:p>
            <a:r>
              <a:rPr lang="en-US" dirty="0"/>
              <a:t>In general the more the better for overall agreement</a:t>
            </a:r>
          </a:p>
          <a:p>
            <a:r>
              <a:rPr lang="en-US" dirty="0"/>
              <a:t>We’ll probably stick with the seasonal composites and one NDVI for production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E6DEF-2AD4-47AA-B1D4-FF4D7F5C4D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29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what we have learned and try modeling </a:t>
            </a:r>
            <a:r>
              <a:rPr lang="en-US" b="1" dirty="0"/>
              <a:t>all pixels</a:t>
            </a:r>
            <a:r>
              <a:rPr lang="en-US" dirty="0"/>
              <a:t>, not just disturbed, to capture other changes.</a:t>
            </a:r>
          </a:p>
          <a:p>
            <a:r>
              <a:rPr lang="en-US" dirty="0"/>
              <a:t>Have more options for Agreement Assessment </a:t>
            </a:r>
          </a:p>
          <a:p>
            <a:r>
              <a:rPr lang="en-US" dirty="0"/>
              <a:t> - LFRDB plots</a:t>
            </a:r>
          </a:p>
          <a:p>
            <a:r>
              <a:rPr lang="en-US" dirty="0"/>
              <a:t> - LCMAP 2018 reference plots</a:t>
            </a:r>
            <a:r>
              <a:rPr lang="en-US" dirty="0">
                <a:ea typeface="Cambria"/>
              </a:rPr>
              <a:t> - </a:t>
            </a:r>
            <a:r>
              <a:rPr lang="en-US" dirty="0"/>
              <a:t>Team of interpreters labeling landcover classes based on aerial interpretation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E6DEF-2AD4-47AA-B1D4-FF4D7F5C4D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98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improvements combined for best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Segoe UI" panose="020B0502040204020203" pitchFamily="34" charset="0"/>
              </a:rPr>
              <a:t>Combined and balanced best overall model, but other models had better agreement for individual metrics </a:t>
            </a:r>
            <a:endParaRPr lang="en-US" dirty="0"/>
          </a:p>
          <a:p>
            <a:r>
              <a:rPr lang="en-US" dirty="0"/>
              <a:t>Remap was done mostly by expert opinion plots based on aerials, time-intensive and tailored to specific model results</a:t>
            </a:r>
          </a:p>
          <a:p>
            <a:r>
              <a:rPr lang="en-US" dirty="0"/>
              <a:t>With automated methods we are able to replicated portions of 4-year Remap in much less time – several months</a:t>
            </a:r>
          </a:p>
          <a:p>
            <a:r>
              <a:rPr lang="en-US" dirty="0"/>
              <a:t>As we compress the time to generate acceptable ML models, we can update and remap our base products more frequently with less latency.  </a:t>
            </a:r>
          </a:p>
          <a:p>
            <a:r>
              <a:rPr lang="en-US" dirty="0"/>
              <a:t>More improvements with work of Josh Picotte – NEXT PRESENTATION </a:t>
            </a:r>
          </a:p>
          <a:p>
            <a:r>
              <a:rPr lang="en-US" dirty="0"/>
              <a:t>Next Steps: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Modeling cover and height using lidar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Inform fuel products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a typeface="Cambria"/>
              </a:rPr>
              <a:t>Expand to </a:t>
            </a:r>
            <a:r>
              <a:rPr lang="en-US" dirty="0" err="1">
                <a:ea typeface="Cambria"/>
              </a:rPr>
              <a:t>GeoArea</a:t>
            </a:r>
            <a:r>
              <a:rPr lang="en-US" dirty="0">
                <a:ea typeface="Cambria"/>
              </a:rPr>
              <a:t> – continue testing and developing methods for production scale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E6DEF-2AD4-47AA-B1D4-FF4D7F5C4D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86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79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Recent initiative for ‘image-based update’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LANDFIRE’s original base map was circa 2001 that mapped all 30m pixels using Landsat imagery and ML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‘Updated’ using transition rulesets to account for disturbances</a:t>
            </a:r>
            <a:r>
              <a:rPr lang="en-US" dirty="0"/>
              <a:t> – no imagery or ML involved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Second ‘base map’ for LF 2016 to ‘remap’ all pixels using imagery and 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Want to build on Remap and </a:t>
            </a:r>
            <a:r>
              <a:rPr lang="en-US" dirty="0"/>
              <a:t>incorporate</a:t>
            </a:r>
            <a:r>
              <a:rPr lang="en-US" sz="1200" dirty="0"/>
              <a:t> ML modeling</a:t>
            </a:r>
            <a:r>
              <a:rPr lang="en-US" dirty="0"/>
              <a:t> into updates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At a minimum - model post-disturbance vegetation rather than use rulesets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Goal to speed up modeling process to enable annual updates using ML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Potential for remapping all pixels more frequently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>
              <a:lnSpc>
                <a:spcPct val="100000"/>
              </a:lnSpc>
            </a:pPr>
            <a:r>
              <a:rPr lang="en-US" sz="2900" dirty="0"/>
              <a:t>Shows the idea of what we’re talking about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dirty="0"/>
              <a:t> - used moderate and high severity disturbances as ‘mask’ to bring through ML modeled results into base map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dirty="0"/>
              <a:t> - increases and decreases in vegetation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 - started using 2020 Landsat percentile composites used for disturbance mapping in VPU 6 (SC US) then VPU 1 (Interior NW)</a:t>
            </a:r>
            <a:endParaRPr lang="en-US" sz="2900" dirty="0"/>
          </a:p>
          <a:p>
            <a:pPr fontAlgn="ctr">
              <a:lnSpc>
                <a:spcPct val="100000"/>
              </a:lnSpc>
            </a:pPr>
            <a:r>
              <a:rPr lang="en-US" sz="2900" dirty="0"/>
              <a:t> - train model using plots outside disturbance – no post-disturbance plots yet</a:t>
            </a:r>
          </a:p>
          <a:p>
            <a:pPr fontAlgn="ctr">
              <a:lnSpc>
                <a:spcPct val="100000"/>
              </a:lnSpc>
            </a:pPr>
            <a:r>
              <a:rPr lang="en-US" sz="2900" dirty="0"/>
              <a:t> - </a:t>
            </a:r>
            <a:r>
              <a:rPr lang="en-US" sz="2800" dirty="0"/>
              <a:t>looked okay but upon further inspection of recent aerials noticed commission of trees, especially on north-facing slopes</a:t>
            </a:r>
          </a:p>
          <a:p>
            <a:pPr fontAlgn="ctr">
              <a:lnSpc>
                <a:spcPct val="100000"/>
              </a:lnSpc>
            </a:pPr>
            <a:r>
              <a:rPr lang="en-US" sz="2800" dirty="0"/>
              <a:t> - reflectance of post-disturbance vegetation not represented in training data</a:t>
            </a:r>
          </a:p>
          <a:p>
            <a:pPr fontAlgn="ctr"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E6DEF-2AD4-47AA-B1D4-FF4D7F5C4D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24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Created high-sun-angle image composite (more centered on summer solstice) for two tiles, expanded to then six tiles for larger training set</a:t>
            </a:r>
          </a:p>
          <a:p>
            <a:r>
              <a:rPr lang="en-US" dirty="0"/>
              <a:t>Also added NDVI composite </a:t>
            </a:r>
          </a:p>
          <a:p>
            <a:r>
              <a:rPr lang="en-US" dirty="0"/>
              <a:t>Giving similar results, commission of trees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Focus on </a:t>
            </a:r>
            <a:r>
              <a:rPr lang="en-US" sz="1200" dirty="0">
                <a:highlight>
                  <a:srgbClr val="FFFF00"/>
                </a:highlight>
              </a:rPr>
              <a:t>Lifeform – </a:t>
            </a:r>
            <a:r>
              <a:rPr lang="en-US" sz="1200" dirty="0"/>
              <a:t>important base layer for veg and fuels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Background: Lifeform is thematic map of tree/shrub/herb using supervised classification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Predictors = Landsat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Training samples = field plots from LF Reference DB (LFRDB)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Investigated ways to improve model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E6DEF-2AD4-47AA-B1D4-FF4D7F5C4D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62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tried to improve models</a:t>
            </a:r>
          </a:p>
          <a:p>
            <a:r>
              <a:rPr lang="en-US" dirty="0"/>
              <a:t>Filtering on Consensus Map (Remap, NLCD, LCMS, RAP) - Keep field plot if label agrees with at least two maps agree with LFRDB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Iterations on NDVI composite (models grabbing on to band 4 diff which is probably trees) - Too short, too long, just right </a:t>
            </a:r>
          </a:p>
          <a:p>
            <a:r>
              <a:rPr lang="en-US" dirty="0"/>
              <a:t>Seasonal composites - </a:t>
            </a:r>
            <a:r>
              <a:rPr lang="en-US" sz="2300" dirty="0"/>
              <a:t>added to see if they help pick out phenology differences for lifeform</a:t>
            </a:r>
          </a:p>
          <a:p>
            <a:r>
              <a:rPr lang="en-US" sz="2700" dirty="0"/>
              <a:t>Sampling on consensus map within disturbances (NLCD, LCMAP, LCMS, RAP) - </a:t>
            </a:r>
            <a:r>
              <a:rPr lang="en-US" sz="2300" dirty="0"/>
              <a:t>Seemed to work best</a:t>
            </a:r>
            <a:endParaRPr lang="en-US" sz="2700" dirty="0"/>
          </a:p>
          <a:p>
            <a:pPr lvl="1"/>
            <a:r>
              <a:rPr lang="en-US" sz="23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40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Consensus Map </a:t>
            </a:r>
          </a:p>
          <a:p>
            <a:r>
              <a:rPr lang="en-US" dirty="0"/>
              <a:t>LANDFIRE Remap, NLCD 2019, LCMAP 2020, LCMS 2020, USFS Tree Cover 2016, RAP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 used RCMAP and looking at using GLAD too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At least 2 agree for Shrub and Herb</a:t>
            </a:r>
          </a:p>
          <a:p>
            <a:r>
              <a:rPr lang="en-US" dirty="0"/>
              <a:t>At least 3 agree for Tree</a:t>
            </a:r>
          </a:p>
          <a:p>
            <a:r>
              <a:rPr lang="en-US" dirty="0"/>
              <a:t>Tree trumps Shrub trumps Herb</a:t>
            </a:r>
          </a:p>
          <a:p>
            <a:endParaRPr lang="en-US" dirty="0"/>
          </a:p>
          <a:p>
            <a:r>
              <a:rPr lang="en-US" dirty="0"/>
              <a:t>Tree</a:t>
            </a:r>
          </a:p>
          <a:p>
            <a:r>
              <a:rPr lang="en-US" dirty="0"/>
              <a:t> - NLCD 41, 42, 43, 90 AND LCMAP 4 AND LCMS 1, 2, 3, 4, 5</a:t>
            </a:r>
          </a:p>
          <a:p>
            <a:r>
              <a:rPr lang="en-US" dirty="0"/>
              <a:t> - NLCD 41, 42, 43, 90 AND LCMAP 4 AND RAP &gt;= 40%</a:t>
            </a:r>
          </a:p>
          <a:p>
            <a:r>
              <a:rPr lang="en-US" dirty="0"/>
              <a:t> - NLCD 41, 42, 43, 90 AND LCMS 1, 2, 3, 4, 5 AND RAP &gt;= 40%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- LCMS 1, 2, 3, 4, 5 AND LCMAP 4 AND RAP &gt;= 40%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Shrub</a:t>
            </a:r>
          </a:p>
          <a:p>
            <a:r>
              <a:rPr lang="en-US" dirty="0"/>
              <a:t> - NLCD 52, 90 AND LCMS 1, 2, 3, 4, 6, 7, 8, 9</a:t>
            </a:r>
          </a:p>
          <a:p>
            <a:r>
              <a:rPr lang="en-US" dirty="0"/>
              <a:t> - NLCD 52, 90 AND RAP &gt;=20% shrub</a:t>
            </a:r>
          </a:p>
          <a:p>
            <a:r>
              <a:rPr lang="en-US" dirty="0"/>
              <a:t> - LCMS 1, 2, 3, 4, 6, 7, 8, 9 AND RAP &gt;=20% shrub</a:t>
            </a:r>
          </a:p>
          <a:p>
            <a:endParaRPr lang="en-US" dirty="0"/>
          </a:p>
          <a:p>
            <a:r>
              <a:rPr lang="en-US" dirty="0"/>
              <a:t>Herb</a:t>
            </a:r>
          </a:p>
          <a:p>
            <a:r>
              <a:rPr lang="en-US" dirty="0"/>
              <a:t> - NLCD 71,95 AND LCMS 4, 8, 10, 11</a:t>
            </a:r>
          </a:p>
          <a:p>
            <a:r>
              <a:rPr lang="en-US" dirty="0"/>
              <a:t> - NLCD 71, 95 AND RAP &gt; 30% herb (annual + perennial)</a:t>
            </a:r>
          </a:p>
          <a:p>
            <a:r>
              <a:rPr lang="en-US" dirty="0"/>
              <a:t> - LCMS 4, 8, 10, 11 AND RAP &gt; 30% herb</a:t>
            </a:r>
          </a:p>
          <a:p>
            <a:endParaRPr lang="en-US" dirty="0"/>
          </a:p>
          <a:p>
            <a:r>
              <a:rPr lang="en-US" dirty="0"/>
              <a:t>Buffer by 1 pixel to avoid sampling on margins or mixed pixels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9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of different iterations </a:t>
            </a:r>
          </a:p>
          <a:p>
            <a:r>
              <a:rPr lang="en-US" dirty="0"/>
              <a:t>Field plots only – </a:t>
            </a:r>
            <a:r>
              <a:rPr lang="en-US" dirty="0" err="1"/>
              <a:t>overmaps</a:t>
            </a:r>
            <a:r>
              <a:rPr lang="en-US" dirty="0"/>
              <a:t> trees</a:t>
            </a:r>
          </a:p>
          <a:p>
            <a:r>
              <a:rPr lang="en-US" dirty="0"/>
              <a:t>Adding expert opinion plots introduces more herb and shrub but still </a:t>
            </a:r>
            <a:r>
              <a:rPr lang="en-US" dirty="0" err="1"/>
              <a:t>overmapping</a:t>
            </a:r>
            <a:r>
              <a:rPr lang="en-US" dirty="0"/>
              <a:t> trees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Filtering by consensus helps but still </a:t>
            </a:r>
            <a:r>
              <a:rPr lang="en-US" dirty="0" err="1"/>
              <a:t>overmaps</a:t>
            </a:r>
            <a:r>
              <a:rPr lang="en-US" dirty="0"/>
              <a:t> trees </a:t>
            </a:r>
          </a:p>
          <a:p>
            <a:r>
              <a:rPr lang="en-US" dirty="0"/>
              <a:t>Expert opinion only is good but requires a lot of time/effort</a:t>
            </a:r>
          </a:p>
          <a:p>
            <a:r>
              <a:rPr lang="en-US" dirty="0"/>
              <a:t>Balancing helps but does still </a:t>
            </a:r>
            <a:r>
              <a:rPr lang="en-US" dirty="0" err="1"/>
              <a:t>mismapping</a:t>
            </a:r>
            <a:endParaRPr lang="en-US" dirty="0"/>
          </a:p>
          <a:p>
            <a:r>
              <a:rPr lang="en-US" dirty="0"/>
              <a:t>Disturbance as predictor </a:t>
            </a:r>
            <a:r>
              <a:rPr lang="en-US" dirty="0" err="1"/>
              <a:t>overmapped</a:t>
            </a:r>
            <a:r>
              <a:rPr lang="en-US" dirty="0"/>
              <a:t> shrub/herb</a:t>
            </a:r>
          </a:p>
          <a:p>
            <a:r>
              <a:rPr lang="en-US" dirty="0"/>
              <a:t>Best results were to use consensus map samples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1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of agreement assessment </a:t>
            </a:r>
          </a:p>
          <a:p>
            <a:r>
              <a:rPr lang="en-US" dirty="0"/>
              <a:t>Tried several improvements, then sampled inside disturbances and used those holdout plots to assess previous iterations (about 6,500 test samples)</a:t>
            </a:r>
          </a:p>
          <a:p>
            <a:r>
              <a:rPr lang="en-US" dirty="0"/>
              <a:t>All iterations tested using holdout sample from consensus map sampling</a:t>
            </a:r>
          </a:p>
          <a:p>
            <a:r>
              <a:rPr lang="en-US" dirty="0"/>
              <a:t>Row Agreement = Users Accuracy </a:t>
            </a:r>
          </a:p>
          <a:p>
            <a:r>
              <a:rPr lang="en-US" dirty="0"/>
              <a:t>Some trials showed slight improvements, but nothing really compares to sampling inside disturbances, which is only possible with consensus map</a:t>
            </a:r>
          </a:p>
          <a:p>
            <a:r>
              <a:rPr lang="en-US" dirty="0"/>
              <a:t>Ruleset only for 2017-2020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E6DEF-2AD4-47AA-B1D4-FF4D7F5C4D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94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Percentile composites – started at end of Remap – no manual clean-up needed – making all this feasible </a:t>
            </a:r>
          </a:p>
          <a:p>
            <a:r>
              <a:rPr lang="en-US" dirty="0"/>
              <a:t>Good composites – why we are focusing mostly on training to improve models  </a:t>
            </a:r>
          </a:p>
          <a:p>
            <a:r>
              <a:rPr lang="en-US" dirty="0"/>
              <a:t>NDVI Short May 1 - Sept 30</a:t>
            </a:r>
          </a:p>
          <a:p>
            <a:r>
              <a:rPr lang="en-US" dirty="0">
                <a:ea typeface="Cambria"/>
              </a:rPr>
              <a:t>NVDI Long March 1 – Oct 15</a:t>
            </a:r>
          </a:p>
          <a:p>
            <a:r>
              <a:rPr lang="en-US" dirty="0"/>
              <a:t>Winter - November 1 – April 15 (or January 1 – April 15 if you can’t span calendar year) </a:t>
            </a:r>
            <a:endParaRPr lang="en-US" dirty="0">
              <a:ea typeface="Cambria"/>
            </a:endParaRPr>
          </a:p>
          <a:p>
            <a:r>
              <a:rPr lang="en-US" dirty="0"/>
              <a:t>Spring - April 16  – June 30 </a:t>
            </a:r>
            <a:endParaRPr lang="en-US" dirty="0">
              <a:ea typeface="Cambria"/>
            </a:endParaRPr>
          </a:p>
          <a:p>
            <a:r>
              <a:rPr lang="en-US" dirty="0"/>
              <a:t>Summer - June 16 – August 31 </a:t>
            </a:r>
            <a:endParaRPr lang="en-US" dirty="0">
              <a:ea typeface="Cambria"/>
            </a:endParaRPr>
          </a:p>
          <a:p>
            <a:r>
              <a:rPr lang="en-US" dirty="0"/>
              <a:t>Fall - August 16 – October 31 </a:t>
            </a:r>
            <a:endParaRPr lang="en-US" dirty="0">
              <a:ea typeface="Cambria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8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446D-F3CD-4BCC-8D3C-EF26950CF2A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0878-4938-4478-894C-35C8CDB837C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2124FAF-BCFC-4193-9AAD-8BEFC3D11C38}"/>
              </a:ext>
            </a:extLst>
          </p:cNvPr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C7A6A2-E967-46E7-B004-620382A42B26}"/>
              </a:ext>
            </a:extLst>
          </p:cNvPr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A446D-F3CD-4BCC-8D3C-EF26950CF2A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0878-4938-4478-894C-35C8CDB837C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5469B0E-EC4F-439A-80D4-2B336ADD1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984E30-14C2-4CB1-8E96-650A956FDD7B}"/>
              </a:ext>
            </a:extLst>
          </p:cNvPr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A39366-3DAD-416E-925E-244961F54887}"/>
              </a:ext>
            </a:extLst>
          </p:cNvPr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3D6A92-798E-4C89-A1A3-777D3FCB27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FF1301-2AA7-4F96-8ED7-FCF14FA2092E}"/>
              </a:ext>
            </a:extLst>
          </p:cNvPr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D3E679-9C49-45D9-AE70-A1A6FCDB1587}"/>
              </a:ext>
            </a:extLst>
          </p:cNvPr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8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901103A-BBE4-49C4-9C67-67ED3D3F9A01}"/>
              </a:ext>
            </a:extLst>
          </p:cNvPr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628BC3-8762-4A0C-B8C2-1031C3E10FDD}"/>
              </a:ext>
            </a:extLst>
          </p:cNvPr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1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1" y="1785769"/>
            <a:ext cx="10773746" cy="1143000"/>
          </a:xfrm>
        </p:spPr>
        <p:txBody>
          <a:bodyPr>
            <a:noAutofit/>
          </a:bodyPr>
          <a:lstStyle/>
          <a:p>
            <a:r>
              <a:rPr lang="en-US" sz="6000" dirty="0"/>
              <a:t>LANDFIRE image-based update prototype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1" y="3000037"/>
            <a:ext cx="10058400" cy="1000463"/>
          </a:xfrm>
        </p:spPr>
        <p:txBody>
          <a:bodyPr>
            <a:normAutofit/>
          </a:bodyPr>
          <a:lstStyle/>
          <a:p>
            <a:r>
              <a:rPr lang="en-US" sz="2800" dirty="0"/>
              <a:t>Detailed annual updates to vegetation maps for the U.S. using machine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95EAC-41DA-478C-A9E4-8B85DE1BF913}"/>
              </a:ext>
            </a:extLst>
          </p:cNvPr>
          <p:cNvSpPr txBox="1"/>
          <p:nvPr/>
        </p:nvSpPr>
        <p:spPr>
          <a:xfrm>
            <a:off x="609601" y="4437529"/>
            <a:ext cx="10058400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</a:rPr>
              <a:t>Daryn Dockter, Inga La Puma, Brian Tolk (KBR) and Josh Picotte (AFDS)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</a:rPr>
              <a:t>Contractors to the U.S. Geological Survey (USGS) Earth Resources Observation and Science (EROS)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Work performed under USGS contract </a:t>
            </a:r>
            <a:r>
              <a:rPr lang="en-US" dirty="0">
                <a:solidFill>
                  <a:srgbClr val="242424"/>
                </a:solidFill>
                <a:latin typeface="-apple-system"/>
              </a:rPr>
              <a:t>140G0121D0001 and </a:t>
            </a:r>
            <a:r>
              <a:rPr lang="en-US" b="0" i="0" dirty="0">
                <a:solidFill>
                  <a:srgbClr val="242424"/>
                </a:solidFill>
                <a:effectLst/>
                <a:latin typeface="-apple-system"/>
              </a:rPr>
              <a:t>140G0119C0001</a:t>
            </a:r>
            <a:endParaRPr lang="en-US" dirty="0"/>
          </a:p>
        </p:txBody>
      </p:sp>
      <p:pic>
        <p:nvPicPr>
          <p:cNvPr id="6" name="Picture 5" descr="LANDFIRE Logo banner">
            <a:extLst>
              <a:ext uri="{FF2B5EF4-FFF2-40B4-BE49-F238E27FC236}">
                <a16:creationId xmlns:a16="http://schemas.microsoft.com/office/drawing/2014/main" id="{29CE9FD8-739C-4A0F-9AFA-8A08C2071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" y="362952"/>
            <a:ext cx="12161520" cy="85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703B-091F-4719-87CB-90B8B43663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5465" y="256096"/>
            <a:ext cx="10058400" cy="877760"/>
          </a:xfrm>
        </p:spPr>
        <p:txBody>
          <a:bodyPr/>
          <a:lstStyle/>
          <a:p>
            <a:r>
              <a:rPr lang="en-US" dirty="0"/>
              <a:t>Disturbed Areas – different composites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1F7D7-42A2-4D59-AE75-1C27FF12EDB3}"/>
              </a:ext>
            </a:extLst>
          </p:cNvPr>
          <p:cNvSpPr txBox="1"/>
          <p:nvPr/>
        </p:nvSpPr>
        <p:spPr>
          <a:xfrm>
            <a:off x="1254369" y="5990492"/>
            <a:ext cx="62015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 MCC = Matthew’s Correlation Coefficient </a:t>
            </a:r>
          </a:p>
        </p:txBody>
      </p:sp>
      <p:pic>
        <p:nvPicPr>
          <p:cNvPr id="5" name="Picture 4" descr="LANDFIRE logo">
            <a:extLst>
              <a:ext uri="{FF2B5EF4-FFF2-40B4-BE49-F238E27FC236}">
                <a16:creationId xmlns:a16="http://schemas.microsoft.com/office/drawing/2014/main" id="{EACEAF5A-570C-4C2F-983B-CA82ABD13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38" y="6307116"/>
            <a:ext cx="1109869" cy="550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07F04-75E6-4B94-9CA9-BB3CED71BF41}"/>
              </a:ext>
            </a:extLst>
          </p:cNvPr>
          <p:cNvSpPr txBox="1"/>
          <p:nvPr/>
        </p:nvSpPr>
        <p:spPr>
          <a:xfrm>
            <a:off x="1254369" y="6406704"/>
            <a:ext cx="11722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Note: all models generated with See5 trained with consensus map samples  </a:t>
            </a:r>
          </a:p>
        </p:txBody>
      </p:sp>
      <p:pic>
        <p:nvPicPr>
          <p:cNvPr id="8" name="Picture 7" descr="table showing the types of disturbed areas and their tree shrub herb percentages.">
            <a:extLst>
              <a:ext uri="{FF2B5EF4-FFF2-40B4-BE49-F238E27FC236}">
                <a16:creationId xmlns:a16="http://schemas.microsoft.com/office/drawing/2014/main" id="{066860CC-5E10-4475-A34C-34C60FC60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50" y="1043792"/>
            <a:ext cx="10366276" cy="504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35B9-8B4E-4EE7-A899-4416037C26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82624" y="373394"/>
            <a:ext cx="10058400" cy="1449387"/>
          </a:xfrm>
        </p:spPr>
        <p:txBody>
          <a:bodyPr/>
          <a:lstStyle/>
          <a:p>
            <a:r>
              <a:rPr lang="en-US" dirty="0"/>
              <a:t>Lifeform Modeling</a:t>
            </a:r>
            <a:br>
              <a:rPr lang="en-US" dirty="0"/>
            </a:br>
            <a:r>
              <a:rPr lang="en-US" dirty="0"/>
              <a:t>Outside Disturbances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221AC-AB1E-42B6-944D-A6505AA470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82624" y="2237295"/>
            <a:ext cx="7400925" cy="2949575"/>
          </a:xfrm>
        </p:spPr>
        <p:txBody>
          <a:bodyPr>
            <a:noAutofit/>
          </a:bodyPr>
          <a:lstStyle/>
          <a:p>
            <a:r>
              <a:rPr lang="en-US" sz="2400" dirty="0"/>
              <a:t>Removed old field plots (pre-2000) </a:t>
            </a:r>
          </a:p>
          <a:p>
            <a:r>
              <a:rPr lang="en-US" sz="2400" dirty="0"/>
              <a:t>Manually labeled additional field plots</a:t>
            </a:r>
          </a:p>
          <a:p>
            <a:r>
              <a:rPr lang="en-US" sz="2400" dirty="0"/>
              <a:t>Added expert opinion plots based on aerials</a:t>
            </a:r>
          </a:p>
          <a:p>
            <a:r>
              <a:rPr lang="en-US" sz="2400" dirty="0"/>
              <a:t>Filtered field plots by consensus map</a:t>
            </a:r>
          </a:p>
          <a:p>
            <a:r>
              <a:rPr lang="en-US" sz="2400" dirty="0"/>
              <a:t>Added plots by consensus map sampling</a:t>
            </a:r>
          </a:p>
          <a:p>
            <a:r>
              <a:rPr lang="en-US" sz="2400" dirty="0"/>
              <a:t>Balanced plots by expected proportions in map</a:t>
            </a:r>
          </a:p>
          <a:p>
            <a:r>
              <a:rPr lang="en-US" sz="2400" dirty="0"/>
              <a:t>Assessed using 1,123 LCMAP reference plots</a:t>
            </a:r>
          </a:p>
        </p:txBody>
      </p:sp>
      <p:pic>
        <p:nvPicPr>
          <p:cNvPr id="4" name="Picture 3" descr="Picture showing modeled Lifeform for tree, shrub and Herbaceous.">
            <a:extLst>
              <a:ext uri="{FF2B5EF4-FFF2-40B4-BE49-F238E27FC236}">
                <a16:creationId xmlns:a16="http://schemas.microsoft.com/office/drawing/2014/main" id="{A15D63AB-AD2A-4D2F-8C9B-89E8FAA32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200" y="373394"/>
            <a:ext cx="4103332" cy="5672957"/>
          </a:xfrm>
          <a:prstGeom prst="rect">
            <a:avLst/>
          </a:prstGeom>
        </p:spPr>
      </p:pic>
      <p:pic>
        <p:nvPicPr>
          <p:cNvPr id="5" name="Picture 4" descr="LANDFIRE logo">
            <a:extLst>
              <a:ext uri="{FF2B5EF4-FFF2-40B4-BE49-F238E27FC236}">
                <a16:creationId xmlns:a16="http://schemas.microsoft.com/office/drawing/2014/main" id="{0D44533F-62E5-4A8D-9FF9-431548768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38" y="6307116"/>
            <a:ext cx="1109869" cy="5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6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F8953D-873E-4DE8-A1C3-C70C658F5E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2" y="338781"/>
            <a:ext cx="10515600" cy="10853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Lifeform Modeling in Non-Disturbed Areas</a:t>
            </a:r>
          </a:p>
        </p:txBody>
      </p:sp>
      <p:pic>
        <p:nvPicPr>
          <p:cNvPr id="3" name="Picture 2" descr="table showing the lifeform modeling with tree, shrub and herb percentages.">
            <a:extLst>
              <a:ext uri="{FF2B5EF4-FFF2-40B4-BE49-F238E27FC236}">
                <a16:creationId xmlns:a16="http://schemas.microsoft.com/office/drawing/2014/main" id="{6CAE77C2-7486-4FE4-B5B9-DB37E32FD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39" y="1328234"/>
            <a:ext cx="10724963" cy="4201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8DB29E-C016-4164-86D7-AA4EB5CF2A99}"/>
              </a:ext>
            </a:extLst>
          </p:cNvPr>
          <p:cNvSpPr txBox="1"/>
          <p:nvPr/>
        </p:nvSpPr>
        <p:spPr>
          <a:xfrm>
            <a:off x="383355" y="5680935"/>
            <a:ext cx="116423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Note: all models generated with See5 using same image composites (high-sun-angle, tasseled cap, fall, summer, NDVI, and solar radiation)</a:t>
            </a:r>
          </a:p>
          <a:p>
            <a:r>
              <a:rPr lang="en-US" sz="1600" dirty="0"/>
              <a:t>* MCC = Matthew’s Correlation Coefficient </a:t>
            </a:r>
          </a:p>
        </p:txBody>
      </p:sp>
      <p:pic>
        <p:nvPicPr>
          <p:cNvPr id="7" name="Picture 6" descr="LANDFIRE Logo">
            <a:extLst>
              <a:ext uri="{FF2B5EF4-FFF2-40B4-BE49-F238E27FC236}">
                <a16:creationId xmlns:a16="http://schemas.microsoft.com/office/drawing/2014/main" id="{DCCBA05D-BB4F-4BF4-A3C4-06CD29307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38" y="6307116"/>
            <a:ext cx="1109869" cy="5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4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D7DD16-53D8-47E8-BD9B-F6C06492E3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listening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A0C7D8B-CF5A-4611-B6F1-E3051BF6D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Check out </a:t>
            </a:r>
            <a:r>
              <a:rPr lang="en-US" b="1" dirty="0"/>
              <a:t>landfire.gov </a:t>
            </a:r>
          </a:p>
        </p:txBody>
      </p:sp>
      <p:pic>
        <p:nvPicPr>
          <p:cNvPr id="2" name="Picture 1" descr="LANDFIRE logo">
            <a:extLst>
              <a:ext uri="{FF2B5EF4-FFF2-40B4-BE49-F238E27FC236}">
                <a16:creationId xmlns:a16="http://schemas.microsoft.com/office/drawing/2014/main" id="{1F4A557E-54A0-4A41-8AD0-2AF8FD189A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38" y="6307116"/>
            <a:ext cx="1109869" cy="5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797" y="384485"/>
            <a:ext cx="10058400" cy="899647"/>
          </a:xfrm>
        </p:spPr>
        <p:txBody>
          <a:bodyPr/>
          <a:lstStyle/>
          <a:p>
            <a:pPr algn="ctr"/>
            <a:r>
              <a:rPr lang="en-US" dirty="0"/>
              <a:t>Image-Based Update</a:t>
            </a:r>
          </a:p>
        </p:txBody>
      </p:sp>
      <p:pic>
        <p:nvPicPr>
          <p:cNvPr id="9" name="Picture 8" descr="table showing the LANDFIRE versions and the status of their schedule complete.">
            <a:extLst>
              <a:ext uri="{FF2B5EF4-FFF2-40B4-BE49-F238E27FC236}">
                <a16:creationId xmlns:a16="http://schemas.microsoft.com/office/drawing/2014/main" id="{0495FA65-AD42-48C4-AE4E-24DE503B9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07" y="1541567"/>
            <a:ext cx="10772786" cy="2328684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0A43599-5335-4921-9BD5-F2E14D32792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3752" y="4075408"/>
            <a:ext cx="11436350" cy="2045095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Prototype Goals</a:t>
            </a:r>
            <a:endParaRPr lang="en-US" sz="2400" b="1" dirty="0">
              <a:cs typeface="Calibri"/>
            </a:endParaRPr>
          </a:p>
          <a:p>
            <a:pPr font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More: model post-disturbance vegetation with recent imagery and machine learning</a:t>
            </a:r>
            <a:endParaRPr lang="en-US" sz="2400" dirty="0">
              <a:cs typeface="Calibri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Better: replace rulesets and improve modeling performance</a:t>
            </a:r>
            <a:endParaRPr lang="en-US" sz="2400" dirty="0">
              <a:cs typeface="Calibri"/>
            </a:endParaRPr>
          </a:p>
          <a:p>
            <a:pPr font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Faster: enable annual updates by reducing modeling time through automation</a:t>
            </a:r>
            <a:endParaRPr lang="en-US" sz="2400" dirty="0">
              <a:cs typeface="Calibri"/>
            </a:endParaRPr>
          </a:p>
          <a:p>
            <a:endParaRPr lang="en-US" dirty="0">
              <a:cs typeface="Calibri" panose="020F0502020204030204"/>
            </a:endParaRPr>
          </a:p>
        </p:txBody>
      </p:sp>
      <p:pic>
        <p:nvPicPr>
          <p:cNvPr id="4" name="Picture 3" descr="LANDFIRE Logo">
            <a:extLst>
              <a:ext uri="{FF2B5EF4-FFF2-40B4-BE49-F238E27FC236}">
                <a16:creationId xmlns:a16="http://schemas.microsoft.com/office/drawing/2014/main" id="{3F143A5E-7379-4B3A-A3EF-794D1413D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236" y="6020513"/>
            <a:ext cx="1109869" cy="5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3D86B2-0945-458E-B01B-244B60D4A3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55638" y="-58601"/>
            <a:ext cx="7419467" cy="430887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Updating Vegetation in Recovery Since Previous Mapping</a:t>
            </a:r>
          </a:p>
        </p:txBody>
      </p:sp>
      <p:pic>
        <p:nvPicPr>
          <p:cNvPr id="5" name="Picture 4" descr="Picture showing vegetation mapping">
            <a:extLst>
              <a:ext uri="{FF2B5EF4-FFF2-40B4-BE49-F238E27FC236}">
                <a16:creationId xmlns:a16="http://schemas.microsoft.com/office/drawing/2014/main" id="{66B6C1A2-7933-43D7-9D51-74519BD985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8"/>
          <a:stretch/>
        </p:blipFill>
        <p:spPr>
          <a:xfrm>
            <a:off x="4011" y="-49679"/>
            <a:ext cx="12192000" cy="6307117"/>
          </a:xfrm>
          <a:prstGeom prst="rect">
            <a:avLst/>
          </a:prstGeom>
        </p:spPr>
      </p:pic>
      <p:pic>
        <p:nvPicPr>
          <p:cNvPr id="3" name="Picture 2" descr="Legend for EVC">
            <a:extLst>
              <a:ext uri="{FF2B5EF4-FFF2-40B4-BE49-F238E27FC236}">
                <a16:creationId xmlns:a16="http://schemas.microsoft.com/office/drawing/2014/main" id="{B7683B79-C7DF-403C-A0B1-657780F55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3023" b="2002"/>
          <a:stretch/>
        </p:blipFill>
        <p:spPr>
          <a:xfrm>
            <a:off x="3210922" y="2359826"/>
            <a:ext cx="896258" cy="683894"/>
          </a:xfrm>
          <a:prstGeom prst="rect">
            <a:avLst/>
          </a:prstGeom>
        </p:spPr>
      </p:pic>
      <p:pic>
        <p:nvPicPr>
          <p:cNvPr id="4" name="Picture 3" descr="LANDFIRE Logo">
            <a:extLst>
              <a:ext uri="{FF2B5EF4-FFF2-40B4-BE49-F238E27FC236}">
                <a16:creationId xmlns:a16="http://schemas.microsoft.com/office/drawing/2014/main" id="{BD0F7C93-A069-4C7D-B30D-9946DCEB4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38" y="6307116"/>
            <a:ext cx="1109869" cy="5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is a picture of a selected area in Idaho.">
            <a:extLst>
              <a:ext uri="{FF2B5EF4-FFF2-40B4-BE49-F238E27FC236}">
                <a16:creationId xmlns:a16="http://schemas.microsoft.com/office/drawing/2014/main" id="{A35A660B-8F80-4DF0-B3E4-2B7782D70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538" y="1083654"/>
            <a:ext cx="3407092" cy="516876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34D5D4-7104-4273-AA3C-08D7E86484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78038" y="353549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Prototype Area </a:t>
            </a:r>
          </a:p>
        </p:txBody>
      </p:sp>
      <p:pic>
        <p:nvPicPr>
          <p:cNvPr id="4" name="Picture 3" descr="This is a blown up area of a section of Idaho showing NDVI.">
            <a:extLst>
              <a:ext uri="{FF2B5EF4-FFF2-40B4-BE49-F238E27FC236}">
                <a16:creationId xmlns:a16="http://schemas.microsoft.com/office/drawing/2014/main" id="{E7190372-FF8F-42F9-9B4F-CBD66590C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39" y="353549"/>
            <a:ext cx="4992547" cy="5953567"/>
          </a:xfrm>
          <a:prstGeom prst="rect">
            <a:avLst/>
          </a:prstGeom>
        </p:spPr>
      </p:pic>
      <p:pic>
        <p:nvPicPr>
          <p:cNvPr id="5" name="Picture 4" descr="LANDFIRE Logo">
            <a:extLst>
              <a:ext uri="{FF2B5EF4-FFF2-40B4-BE49-F238E27FC236}">
                <a16:creationId xmlns:a16="http://schemas.microsoft.com/office/drawing/2014/main" id="{CD2C5700-24D0-453E-8992-F5282F31D0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38" y="6307116"/>
            <a:ext cx="1109869" cy="5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4CEF-317F-4232-A7C8-F61F049DDB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7968" y="61778"/>
            <a:ext cx="10058400" cy="1449387"/>
          </a:xfrm>
        </p:spPr>
        <p:txBody>
          <a:bodyPr/>
          <a:lstStyle/>
          <a:p>
            <a:r>
              <a:rPr lang="en-US" dirty="0"/>
              <a:t>Lifeform Modeling in Disturbed Areas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15170-0F0E-450B-93D2-CB65170F5B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67968" y="1846263"/>
            <a:ext cx="10924032" cy="4359465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High Sun-Angle composite</a:t>
            </a:r>
          </a:p>
          <a:p>
            <a:r>
              <a:rPr lang="en-US" sz="2600" dirty="0"/>
              <a:t>Add Expert Opinion (Desktop) Plots in difficult areas </a:t>
            </a:r>
          </a:p>
          <a:p>
            <a:r>
              <a:rPr lang="en-US" sz="2600" dirty="0"/>
              <a:t>Add independent ‘predictor’ variables</a:t>
            </a:r>
          </a:p>
          <a:p>
            <a:pPr lvl="1"/>
            <a:r>
              <a:rPr lang="en-US" sz="2200" dirty="0"/>
              <a:t>Disturbance Severity (Low, Med, High) and Year </a:t>
            </a:r>
          </a:p>
          <a:p>
            <a:pPr lvl="1"/>
            <a:r>
              <a:rPr lang="en-US" sz="2200" dirty="0"/>
              <a:t>Solar Radiation </a:t>
            </a:r>
          </a:p>
          <a:p>
            <a:pPr lvl="1"/>
            <a:r>
              <a:rPr lang="en-US" sz="2200" dirty="0"/>
              <a:t>Different windows for NDVI image composite</a:t>
            </a:r>
          </a:p>
          <a:p>
            <a:pPr lvl="1"/>
            <a:r>
              <a:rPr lang="en-US" sz="2200" dirty="0"/>
              <a:t>Seasonal image composites</a:t>
            </a:r>
          </a:p>
          <a:p>
            <a:r>
              <a:rPr lang="en-US" sz="2600" dirty="0"/>
              <a:t>Balance training plots based on expected proportion of tree/shrub/herb </a:t>
            </a:r>
          </a:p>
          <a:p>
            <a:r>
              <a:rPr lang="en-US" sz="2600" dirty="0"/>
              <a:t>Filtered plots by consensus map</a:t>
            </a:r>
          </a:p>
          <a:p>
            <a:r>
              <a:rPr lang="en-US" sz="2600" dirty="0"/>
              <a:t>Add training samples from consensus map </a:t>
            </a:r>
            <a:r>
              <a:rPr lang="en-US" sz="2600" b="1" dirty="0"/>
              <a:t>in</a:t>
            </a:r>
            <a:r>
              <a:rPr lang="en-US" sz="2600" dirty="0"/>
              <a:t> disturbed areas</a:t>
            </a:r>
          </a:p>
          <a:p>
            <a:endParaRPr lang="en-US" dirty="0"/>
          </a:p>
        </p:txBody>
      </p:sp>
      <p:pic>
        <p:nvPicPr>
          <p:cNvPr id="4" name="Picture 3" descr="LANDFIRE logo">
            <a:extLst>
              <a:ext uri="{FF2B5EF4-FFF2-40B4-BE49-F238E27FC236}">
                <a16:creationId xmlns:a16="http://schemas.microsoft.com/office/drawing/2014/main" id="{42989C75-3A67-4A7E-8E69-50BA5B968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236" y="6020513"/>
            <a:ext cx="1109869" cy="5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93FC3-E05F-45F3-94A1-5F2EA7AC83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59984" y="5888661"/>
            <a:ext cx="3672031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of Consensus Map </a:t>
            </a:r>
          </a:p>
        </p:txBody>
      </p:sp>
      <p:pic>
        <p:nvPicPr>
          <p:cNvPr id="5" name="Picture 4" descr="Graphic picture showing 8 different thumbnail pictures of different types of LF cover.">
            <a:extLst>
              <a:ext uri="{FF2B5EF4-FFF2-40B4-BE49-F238E27FC236}">
                <a16:creationId xmlns:a16="http://schemas.microsoft.com/office/drawing/2014/main" id="{08E6AEAA-9E69-434E-96B3-35B31C38D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5644"/>
          <a:stretch/>
        </p:blipFill>
        <p:spPr>
          <a:xfrm>
            <a:off x="0" y="158496"/>
            <a:ext cx="12192000" cy="6083808"/>
          </a:xfrm>
          <a:prstGeom prst="rect">
            <a:avLst/>
          </a:prstGeom>
        </p:spPr>
      </p:pic>
      <p:pic>
        <p:nvPicPr>
          <p:cNvPr id="3" name="Picture 2" descr="LANDFIRE logo">
            <a:extLst>
              <a:ext uri="{FF2B5EF4-FFF2-40B4-BE49-F238E27FC236}">
                <a16:creationId xmlns:a16="http://schemas.microsoft.com/office/drawing/2014/main" id="{51E4A5A0-9718-46AA-B268-1DF16B4DE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38" y="6307116"/>
            <a:ext cx="1109869" cy="5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35937-6A07-4EE2-A52A-CB48435B48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-1450757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Lifeform Model Outputs</a:t>
            </a:r>
          </a:p>
        </p:txBody>
      </p:sp>
      <p:pic>
        <p:nvPicPr>
          <p:cNvPr id="3" name="Picture 2" descr="This is a picture of 8 different thumbnails showing field plots and samplings.">
            <a:extLst>
              <a:ext uri="{FF2B5EF4-FFF2-40B4-BE49-F238E27FC236}">
                <a16:creationId xmlns:a16="http://schemas.microsoft.com/office/drawing/2014/main" id="{BB85878B-0479-493F-9914-809203D0C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b="2003"/>
          <a:stretch/>
        </p:blipFill>
        <p:spPr>
          <a:xfrm>
            <a:off x="0" y="0"/>
            <a:ext cx="12192000" cy="6307116"/>
          </a:xfrm>
          <a:prstGeom prst="rect">
            <a:avLst/>
          </a:prstGeom>
        </p:spPr>
      </p:pic>
      <p:pic>
        <p:nvPicPr>
          <p:cNvPr id="4" name="Picture 3" descr="LANDFIRE Logo">
            <a:extLst>
              <a:ext uri="{FF2B5EF4-FFF2-40B4-BE49-F238E27FC236}">
                <a16:creationId xmlns:a16="http://schemas.microsoft.com/office/drawing/2014/main" id="{60B33880-7C57-49D1-AF3C-8DB5B6934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38" y="6307116"/>
            <a:ext cx="1109869" cy="5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B9A31BE-84DE-4FE0-8B57-4C069C1F20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9248" y="92596"/>
            <a:ext cx="10515600" cy="10853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Lifeform Modeling in Disturbed Areas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Assessed by consensus map samples in disturbed areas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DD4503-1BA8-7FA0-171C-BC4B27394A37}"/>
              </a:ext>
            </a:extLst>
          </p:cNvPr>
          <p:cNvSpPr txBox="1"/>
          <p:nvPr/>
        </p:nvSpPr>
        <p:spPr>
          <a:xfrm>
            <a:off x="9788770" y="457200"/>
            <a:ext cx="208670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* MCC = Matthew’s Correlation Coefficient </a:t>
            </a:r>
          </a:p>
        </p:txBody>
      </p:sp>
      <p:pic>
        <p:nvPicPr>
          <p:cNvPr id="12" name="Picture 11" descr="Table showing the disturbed areas and their tree, shrub, herb percentages.">
            <a:extLst>
              <a:ext uri="{FF2B5EF4-FFF2-40B4-BE49-F238E27FC236}">
                <a16:creationId xmlns:a16="http://schemas.microsoft.com/office/drawing/2014/main" id="{9709E9DE-3F9D-4323-85BE-90212FF2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70" y="1130054"/>
            <a:ext cx="10897102" cy="5027428"/>
          </a:xfrm>
          <a:prstGeom prst="rect">
            <a:avLst/>
          </a:prstGeom>
        </p:spPr>
      </p:pic>
      <p:pic>
        <p:nvPicPr>
          <p:cNvPr id="6" name="Picture 5" descr="LANDFIRE Logo">
            <a:extLst>
              <a:ext uri="{FF2B5EF4-FFF2-40B4-BE49-F238E27FC236}">
                <a16:creationId xmlns:a16="http://schemas.microsoft.com/office/drawing/2014/main" id="{B0656960-8971-4F0A-9531-B20ED167A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38" y="6307116"/>
            <a:ext cx="1109869" cy="550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9D2CE-B56A-4E84-982C-D180CB169C12}"/>
              </a:ext>
            </a:extLst>
          </p:cNvPr>
          <p:cNvSpPr txBox="1"/>
          <p:nvPr/>
        </p:nvSpPr>
        <p:spPr>
          <a:xfrm>
            <a:off x="475189" y="6398639"/>
            <a:ext cx="11722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Note: all models generated with See5 using same image composites (high-sun-angle, tasseled cap, and NDVI)</a:t>
            </a:r>
          </a:p>
        </p:txBody>
      </p:sp>
    </p:spTree>
    <p:extLst>
      <p:ext uri="{BB962C8B-B14F-4D97-AF65-F5344CB8AC3E}">
        <p14:creationId xmlns:p14="http://schemas.microsoft.com/office/powerpoint/2010/main" val="29767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844D-8C8E-4A26-93AA-5961EAC0C2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-1450757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Percentile Composites</a:t>
            </a:r>
          </a:p>
        </p:txBody>
      </p:sp>
      <p:pic>
        <p:nvPicPr>
          <p:cNvPr id="5" name="Picture 4" descr="Graphic showing NDVI percentiles.">
            <a:extLst>
              <a:ext uri="{FF2B5EF4-FFF2-40B4-BE49-F238E27FC236}">
                <a16:creationId xmlns:a16="http://schemas.microsoft.com/office/drawing/2014/main" id="{721E1F08-9083-42B2-A4B9-30CCC4059F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"/>
          <a:stretch/>
        </p:blipFill>
        <p:spPr>
          <a:xfrm>
            <a:off x="0" y="0"/>
            <a:ext cx="12192000" cy="6291072"/>
          </a:xfrm>
          <a:prstGeom prst="rect">
            <a:avLst/>
          </a:prstGeom>
        </p:spPr>
      </p:pic>
      <p:pic>
        <p:nvPicPr>
          <p:cNvPr id="3" name="Picture 2" descr="LANDFIRE logo">
            <a:extLst>
              <a:ext uri="{FF2B5EF4-FFF2-40B4-BE49-F238E27FC236}">
                <a16:creationId xmlns:a16="http://schemas.microsoft.com/office/drawing/2014/main" id="{2F1C54B4-287B-4675-B9F0-A2A6CFEDF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38" y="6307116"/>
            <a:ext cx="1109869" cy="5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FC25EB0F5F1B47A147C1069552941B" ma:contentTypeVersion="16" ma:contentTypeDescription="Create a new document." ma:contentTypeScope="" ma:versionID="65af8113833eef11bbdd0029917606d1">
  <xsd:schema xmlns:xsd="http://www.w3.org/2001/XMLSchema" xmlns:xs="http://www.w3.org/2001/XMLSchema" xmlns:p="http://schemas.microsoft.com/office/2006/metadata/properties" xmlns:ns2="f7150514-e00d-476b-bcb5-d5550f23b602" xmlns:ns3="b69ed995-7a83-40e1-bc38-91362fbbc812" xmlns:ns4="31062a0d-ede8-4112-b4bb-00a9c1bc8e16" targetNamespace="http://schemas.microsoft.com/office/2006/metadata/properties" ma:root="true" ma:fieldsID="26de409e5f252b7e7bd8a54fbe2249a3" ns2:_="" ns3:_="" ns4:_="">
    <xsd:import namespace="f7150514-e00d-476b-bcb5-d5550f23b602"/>
    <xsd:import namespace="b69ed995-7a83-40e1-bc38-91362fbbc812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4:TaxCatchAll" minOccurs="0"/>
                <xsd:element ref="ns3:lcf76f155ced4ddcb4097134ff3c332f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150514-e00d-476b-bcb5-d5550f23b6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ed995-7a83-40e1-bc38-91362fbbc8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46122e0-9f1a-4db9-8bb1-b9007d9eb88b}" ma:internalName="TaxCatchAll" ma:showField="CatchAllData" ma:web="f7150514-e00d-476b-bcb5-d5550f23b6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062a0d-ede8-4112-b4bb-00a9c1bc8e16" xsi:nil="true"/>
    <lcf76f155ced4ddcb4097134ff3c332f xmlns="b69ed995-7a83-40e1-bc38-91362fbbc81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599DC3-0464-4734-90DC-1CF75D1C1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150514-e00d-476b-bcb5-d5550f23b602"/>
    <ds:schemaRef ds:uri="b69ed995-7a83-40e1-bc38-91362fbbc812"/>
    <ds:schemaRef ds:uri="31062a0d-ede8-4112-b4bb-00a9c1bc8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9CF473-55B9-44E3-92C5-3E7222A415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ACBCB9-60F7-484B-958A-15054C7FE4EE}">
  <ds:schemaRefs>
    <ds:schemaRef ds:uri="f7150514-e00d-476b-bcb5-d5550f23b602"/>
    <ds:schemaRef ds:uri="http://purl.org/dc/terms/"/>
    <ds:schemaRef ds:uri="http://schemas.microsoft.com/office/2006/documentManagement/types"/>
    <ds:schemaRef ds:uri="b69ed995-7a83-40e1-bc38-91362fbbc812"/>
    <ds:schemaRef ds:uri="31062a0d-ede8-4112-b4bb-00a9c1bc8e16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1461</Words>
  <Application>Microsoft Office PowerPoint</Application>
  <PresentationFormat>Widescreen</PresentationFormat>
  <Paragraphs>157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-apple-system</vt:lpstr>
      <vt:lpstr>Arial</vt:lpstr>
      <vt:lpstr>Calibri</vt:lpstr>
      <vt:lpstr>Calibri Light</vt:lpstr>
      <vt:lpstr>Cambria</vt:lpstr>
      <vt:lpstr>Segoe UI</vt:lpstr>
      <vt:lpstr>Retrospect</vt:lpstr>
      <vt:lpstr>LANDFIRE image-based update prototype</vt:lpstr>
      <vt:lpstr>Image-Based Update</vt:lpstr>
      <vt:lpstr>Updating Vegetation in Recovery Since Previous Mapping</vt:lpstr>
      <vt:lpstr>Prototype Area </vt:lpstr>
      <vt:lpstr>Lifeform Modeling in Disturbed Areas </vt:lpstr>
      <vt:lpstr>Example of Consensus Map </vt:lpstr>
      <vt:lpstr>Lifeform Model Outputs</vt:lpstr>
      <vt:lpstr>Lifeform Modeling in Disturbed Areas Assessed by consensus map samples in disturbed areas</vt:lpstr>
      <vt:lpstr>Percentile Composites</vt:lpstr>
      <vt:lpstr>Disturbed Areas – different composites</vt:lpstr>
      <vt:lpstr>Lifeform Modeling Outside Disturbances</vt:lpstr>
      <vt:lpstr>Lifeform Modeling in Non-Disturbed Areas</vt:lpstr>
      <vt:lpstr>Thank you for listening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LANDFIRE</dc:title>
  <dc:creator/>
  <cp:lastModifiedBy/>
  <cp:revision>122</cp:revision>
  <dcterms:created xsi:type="dcterms:W3CDTF">2017-03-20T18:59:21Z</dcterms:created>
  <dcterms:modified xsi:type="dcterms:W3CDTF">2022-11-17T20:49:44Z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0x01010072FC25EB0F5F1B47A147C1069552941B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  <property fmtid="{D5CDD505-2E9C-101B-9397-08002B2CF9AE}" pid="10" name="_MarkAsFinal">
    <vt:bool>true</vt:bool>
  </property>
</Properties>
</file>